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6" r:id="rId2"/>
    <p:sldId id="321" r:id="rId3"/>
    <p:sldId id="316" r:id="rId4"/>
    <p:sldId id="317" r:id="rId5"/>
    <p:sldId id="318" r:id="rId6"/>
    <p:sldId id="301" r:id="rId7"/>
    <p:sldId id="302" r:id="rId8"/>
    <p:sldId id="303" r:id="rId9"/>
    <p:sldId id="259" r:id="rId10"/>
    <p:sldId id="260" r:id="rId11"/>
    <p:sldId id="304" r:id="rId12"/>
    <p:sldId id="305" r:id="rId13"/>
    <p:sldId id="262" r:id="rId14"/>
    <p:sldId id="263" r:id="rId15"/>
    <p:sldId id="306" r:id="rId16"/>
    <p:sldId id="261" r:id="rId17"/>
    <p:sldId id="307" r:id="rId18"/>
    <p:sldId id="283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27" r:id="rId27"/>
    <p:sldId id="326" r:id="rId28"/>
    <p:sldId id="328" r:id="rId29"/>
    <p:sldId id="308" r:id="rId30"/>
    <p:sldId id="319" r:id="rId31"/>
    <p:sldId id="320" r:id="rId32"/>
    <p:sldId id="322" r:id="rId33"/>
    <p:sldId id="323" r:id="rId34"/>
    <p:sldId id="324" r:id="rId35"/>
    <p:sldId id="325" r:id="rId36"/>
    <p:sldId id="277" r:id="rId37"/>
    <p:sldId id="278" r:id="rId38"/>
    <p:sldId id="258" r:id="rId39"/>
    <p:sldId id="265" r:id="rId40"/>
  </p:sldIdLst>
  <p:sldSz cx="9144000" cy="6858000" type="screen4x3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7" autoAdjust="0"/>
    <p:restoredTop sz="94549" autoAdjust="0"/>
  </p:normalViewPr>
  <p:slideViewPr>
    <p:cSldViewPr>
      <p:cViewPr>
        <p:scale>
          <a:sx n="100" d="100"/>
          <a:sy n="100" d="100"/>
        </p:scale>
        <p:origin x="-1020" y="-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r>
              <a:rPr lang="en-US" smtClean="0"/>
              <a:t>FPGA Tour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0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5E40904B-3EAC-4948-A371-F8B633730D03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r>
              <a:rPr lang="en-US" smtClean="0"/>
              <a:t>Jim Brakefield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815F126-D0BB-4ABD-8E98-C894FC613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98228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r>
              <a:rPr lang="en-US" smtClean="0"/>
              <a:t>FPGA Tour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0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93FCA3AA-9656-4FE0-88C2-F00617E49F65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19413" y="533400"/>
            <a:ext cx="3549650" cy="26622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373676"/>
            <a:ext cx="7510780" cy="31961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r>
              <a:rPr lang="en-US" smtClean="0"/>
              <a:t>Jim Brakefield 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51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0E080357-2401-457E-B2E8-CE0541A88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805816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AF7EA70C-B3ED-4C9B-B78A-107F88D140FF}" type="datetime1">
              <a:rPr lang="en-US" smtClean="0"/>
              <a:t>5/25/2018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Jim Brakefield 2016</a:t>
            </a:r>
            <a:endParaRPr lang="en-US"/>
          </a:p>
        </p:txBody>
      </p:sp>
      <p:sp>
        <p:nvSpPr>
          <p:cNvPr id="7" name="Header Placeholder 6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 smtClean="0"/>
              <a:t>FPGA Tour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643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16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1B15918F-A1BC-4CE2-9CC7-6EE5009E216B}" type="datetime1">
              <a:rPr lang="en-US" smtClean="0"/>
              <a:t>5/25/2018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Jim Brakefield 2016</a:t>
            </a:r>
            <a:endParaRPr lang="en-US"/>
          </a:p>
        </p:txBody>
      </p:sp>
      <p:sp>
        <p:nvSpPr>
          <p:cNvPr id="7" name="Header Placeholder 6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 smtClean="0"/>
              <a:t>FPGA Tour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933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63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65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70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715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81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7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37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9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726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533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444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A5783-20E6-447D-AA3B-72BE9C7CDA2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72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MeKwtI82M8" TargetMode="External"/><Relationship Id="rId2" Type="http://schemas.openxmlformats.org/officeDocument/2006/relationships/hyperlink" Target="https://www.eejournal.com/article/xilinx-previews-next-generation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fpga.org/grvi-phalanx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=2yklU69Xiuo" TargetMode="External"/><Relationship Id="rId2" Type="http://schemas.openxmlformats.org/officeDocument/2006/relationships/hyperlink" Target="https://singularityprosperity.com/video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extplatform.com/2018/05/24/a-peek-inside-that-intel-xeon-fpga-hybrid-chip/" TargetMode="External"/><Relationship Id="rId4" Type="http://schemas.openxmlformats.org/officeDocument/2006/relationships/hyperlink" Target="https://www.youtube.com/watch?v=658n_Ym8dkk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forums.xilinx.com/t5/Xcell-Daily-Blog/Video-The-Three-Ages-of-the-FPGA-and-the-Age-of-the-Design/ba-p/644396" TargetMode="External"/><Relationship Id="rId2" Type="http://schemas.openxmlformats.org/officeDocument/2006/relationships/hyperlink" Target="http://www.cpe.virginia.edu/grads/pdfs/January%202016/VLSI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High-level_synthesis" TargetMode="External"/><Relationship Id="rId5" Type="http://schemas.openxmlformats.org/officeDocument/2006/relationships/hyperlink" Target="http://www.altera.com/about/company/history.html" TargetMode="External"/><Relationship Id="rId4" Type="http://schemas.openxmlformats.org/officeDocument/2006/relationships/hyperlink" Target="http://www-inst.eecs.berkeley.edu/~cs294-59/fa10/resources/Xilinx-history/Xilinx-history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pencores.org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tera.com/" TargetMode="External"/><Relationship Id="rId2" Type="http://schemas.openxmlformats.org/officeDocument/2006/relationships/hyperlink" Target="http://www.xilinx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latticesemi.com/" TargetMode="External"/><Relationship Id="rId4" Type="http://schemas.openxmlformats.org/officeDocument/2006/relationships/hyperlink" Target="http://www.actel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581400"/>
            <a:ext cx="7772400" cy="1470025"/>
          </a:xfrm>
        </p:spPr>
        <p:txBody>
          <a:bodyPr/>
          <a:lstStyle/>
          <a:p>
            <a:r>
              <a:rPr lang="en-US" dirty="0" smtClean="0"/>
              <a:t>FPGA Timeline &amp; Applications</a:t>
            </a:r>
            <a:br>
              <a:rPr lang="en-US" dirty="0" smtClean="0"/>
            </a:br>
            <a:r>
              <a:rPr lang="en-US" sz="3600" dirty="0" smtClean="0"/>
              <a:t>FPGAs past, present &amp; future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800" y="5257800"/>
            <a:ext cx="6400800" cy="60960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Jim Brakefield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04800"/>
            <a:ext cx="2971800" cy="343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7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52578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LUT + DFF</a:t>
            </a:r>
            <a:endParaRPr lang="en-US" sz="2700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91" y="1371600"/>
            <a:ext cx="6676278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200" y="6282809"/>
            <a:ext cx="5385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Lattice Semiconductor iCE40FamilyHandbook.pdf pg6-2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984369" y="352425"/>
            <a:ext cx="205739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3LUTs tried</a:t>
            </a:r>
          </a:p>
          <a:p>
            <a:r>
              <a:rPr lang="en-US" sz="2400" i="1" dirty="0" smtClean="0"/>
              <a:t>6LUTs in use</a:t>
            </a:r>
          </a:p>
          <a:p>
            <a:r>
              <a:rPr lang="en-US" sz="2400" i="1" dirty="0" smtClean="0"/>
              <a:t>ALM: ~two</a:t>
            </a:r>
          </a:p>
          <a:p>
            <a:r>
              <a:rPr lang="en-US" sz="2400" i="1" dirty="0" smtClean="0"/>
              <a:t> 5LUTs</a:t>
            </a:r>
          </a:p>
          <a:p>
            <a:r>
              <a:rPr lang="en-US" sz="2400" i="1" dirty="0" smtClean="0"/>
              <a:t> with</a:t>
            </a:r>
          </a:p>
          <a:p>
            <a:r>
              <a:rPr lang="en-US" sz="2400" i="1" dirty="0" smtClean="0"/>
              <a:t> multiple</a:t>
            </a:r>
          </a:p>
          <a:p>
            <a:r>
              <a:rPr lang="en-US" sz="2400" i="1" dirty="0" smtClean="0"/>
              <a:t>configurations</a:t>
            </a:r>
            <a:endParaRPr lang="en-US" sz="24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6882138" y="4010025"/>
            <a:ext cx="18935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u="sng" dirty="0" smtClean="0"/>
              <a:t>4LUT</a:t>
            </a:r>
            <a:r>
              <a:rPr lang="en-US" sz="2400" i="1" dirty="0" smtClean="0"/>
              <a:t>: 16 bits</a:t>
            </a:r>
          </a:p>
          <a:p>
            <a:r>
              <a:rPr lang="en-US" sz="2400" i="1" dirty="0" smtClean="0"/>
              <a:t> of memory &amp;</a:t>
            </a:r>
          </a:p>
          <a:p>
            <a:r>
              <a:rPr lang="en-US" sz="2400" i="1" dirty="0" smtClean="0"/>
              <a:t> a 16:1 MUX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211341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33400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Uses: </a:t>
            </a:r>
            <a:br>
              <a:rPr lang="en-US" dirty="0" smtClean="0"/>
            </a:b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5934075" y="238125"/>
            <a:ext cx="27527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“glue” </a:t>
            </a:r>
            <a:r>
              <a:rPr lang="en-US" sz="2400" i="1" dirty="0" smtClean="0"/>
              <a:t>logic</a:t>
            </a:r>
            <a:endParaRPr lang="en-US" sz="2400" i="1" dirty="0"/>
          </a:p>
          <a:p>
            <a:r>
              <a:rPr lang="en-US" sz="2400" i="1" dirty="0" smtClean="0"/>
              <a:t>Reprogrammable </a:t>
            </a:r>
            <a:r>
              <a:rPr lang="en-US" sz="2400" i="1" dirty="0"/>
              <a:t>(field changes</a:t>
            </a:r>
            <a:r>
              <a:rPr lang="en-US" sz="2400" i="1" dirty="0" smtClean="0"/>
              <a:t>)</a:t>
            </a:r>
          </a:p>
          <a:p>
            <a:r>
              <a:rPr lang="en-US" sz="2400" i="1" dirty="0" smtClean="0"/>
              <a:t>Reliability</a:t>
            </a:r>
          </a:p>
          <a:p>
            <a:r>
              <a:rPr lang="en-US" sz="2400" i="1" dirty="0" smtClean="0"/>
              <a:t>(</a:t>
            </a:r>
            <a:r>
              <a:rPr lang="en-US" sz="2400" i="1" dirty="0"/>
              <a:t>parts count and wiring reduction)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47800" y="6298168"/>
            <a:ext cx="6651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IPo1553 module (BAE Systems): ARINC 429, MIL-STD 1553, RJ45, CAN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233972"/>
            <a:ext cx="4053999" cy="5064196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262" y="2564368"/>
            <a:ext cx="2827875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424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257800" cy="1143000"/>
          </a:xfrm>
        </p:spPr>
        <p:txBody>
          <a:bodyPr/>
          <a:lstStyle/>
          <a:p>
            <a:r>
              <a:rPr lang="en-US" dirty="0" smtClean="0"/>
              <a:t>Block 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1995	Dual port </a:t>
            </a:r>
            <a:r>
              <a:rPr lang="en-US" dirty="0" smtClean="0"/>
              <a:t>RAM</a:t>
            </a:r>
            <a:r>
              <a:rPr lang="en-US" dirty="0"/>
              <a:t>		Altera FLEX</a:t>
            </a:r>
          </a:p>
          <a:p>
            <a:r>
              <a:rPr lang="en-US" dirty="0"/>
              <a:t>	Variable aspect ratio (on each port)</a:t>
            </a:r>
          </a:p>
          <a:p>
            <a:pPr marL="457200" lvl="1" indent="0">
              <a:buNone/>
            </a:pPr>
            <a:r>
              <a:rPr lang="en-US" dirty="0"/>
              <a:t>16Kx1, 8Kx2, 4Kx4, 2Kx8/9, 1Kx16/18, 512x32/36</a:t>
            </a:r>
          </a:p>
          <a:p>
            <a:r>
              <a:rPr lang="en-US" dirty="0" smtClean="0"/>
              <a:t>                 A variety </a:t>
            </a:r>
            <a:r>
              <a:rPr lang="en-US" dirty="0"/>
              <a:t>of RAM capacities</a:t>
            </a:r>
          </a:p>
          <a:p>
            <a:pPr marL="457200" lvl="1" indent="0">
              <a:buNone/>
            </a:pPr>
            <a:r>
              <a:rPr lang="en-US" dirty="0"/>
              <a:t>LUT RAM (16x1), small block RAM (~32x18), block RAM (~512x36), large block RAM (~4Kx72)</a:t>
            </a:r>
          </a:p>
          <a:p>
            <a:r>
              <a:rPr lang="en-US" dirty="0" smtClean="0"/>
              <a:t>                 Uses</a:t>
            </a:r>
            <a:r>
              <a:rPr lang="en-US" dirty="0"/>
              <a:t>: </a:t>
            </a:r>
          </a:p>
          <a:p>
            <a:pPr marL="457200" lvl="1" indent="0">
              <a:buNone/>
            </a:pPr>
            <a:r>
              <a:rPr lang="en-US" dirty="0"/>
              <a:t>Buffers, FIFOs, shift registers, scratch pad memory, DSP coefficients, two single port </a:t>
            </a:r>
            <a:r>
              <a:rPr lang="en-US" dirty="0" smtClean="0"/>
              <a:t>RAMs, u-code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67400" y="533400"/>
            <a:ext cx="30438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up to </a:t>
            </a:r>
            <a:r>
              <a:rPr lang="en-US" sz="2400" i="1" dirty="0" smtClean="0"/>
              <a:t>~12K </a:t>
            </a:r>
            <a:r>
              <a:rPr lang="en-US" sz="2400" i="1" dirty="0"/>
              <a:t>block </a:t>
            </a:r>
            <a:r>
              <a:rPr lang="en-US" sz="2400" i="1" dirty="0" smtClean="0"/>
              <a:t>RAMs</a:t>
            </a:r>
          </a:p>
          <a:p>
            <a:r>
              <a:rPr lang="en-US" sz="2400" i="1" dirty="0" smtClean="0"/>
              <a:t>up </a:t>
            </a:r>
            <a:r>
              <a:rPr lang="en-US" sz="2400" i="1" dirty="0"/>
              <a:t>to </a:t>
            </a:r>
            <a:r>
              <a:rPr lang="en-US" sz="2400" i="1" dirty="0" smtClean="0"/>
              <a:t>480M </a:t>
            </a:r>
            <a:r>
              <a:rPr lang="en-US" sz="2400" i="1" dirty="0"/>
              <a:t>bits</a:t>
            </a:r>
          </a:p>
        </p:txBody>
      </p:sp>
    </p:spTree>
    <p:extLst>
      <p:ext uri="{BB962C8B-B14F-4D97-AF65-F5344CB8AC3E}">
        <p14:creationId xmlns:p14="http://schemas.microsoft.com/office/powerpoint/2010/main" val="2903110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2725" y="228600"/>
            <a:ext cx="3743325" cy="8683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Block RAM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918911" y="3810000"/>
            <a:ext cx="141872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in</a:t>
            </a:r>
          </a:p>
          <a:p>
            <a:r>
              <a:rPr lang="en-US" dirty="0"/>
              <a:t>Parity data </a:t>
            </a:r>
            <a:r>
              <a:rPr lang="en-US" dirty="0" smtClean="0"/>
              <a:t>in</a:t>
            </a:r>
          </a:p>
          <a:p>
            <a:r>
              <a:rPr lang="en-US" dirty="0" smtClean="0"/>
              <a:t>Address in</a:t>
            </a:r>
            <a:endParaRPr lang="en-US" dirty="0"/>
          </a:p>
          <a:p>
            <a:r>
              <a:rPr lang="en-US" dirty="0"/>
              <a:t>Write enable</a:t>
            </a:r>
          </a:p>
          <a:p>
            <a:r>
              <a:rPr lang="en-US" dirty="0"/>
              <a:t>Enable</a:t>
            </a:r>
          </a:p>
          <a:p>
            <a:r>
              <a:rPr lang="en-US" dirty="0"/>
              <a:t>Reset</a:t>
            </a:r>
          </a:p>
          <a:p>
            <a:r>
              <a:rPr lang="en-US" dirty="0"/>
              <a:t>Clock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62000" y="6183868"/>
            <a:ext cx="5883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Xilinx Spartan-6 FPGA Block RAM Resources User Guide pg12</a:t>
            </a: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725" y="992326"/>
            <a:ext cx="4401384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885825" y="1219200"/>
            <a:ext cx="141872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 in</a:t>
            </a:r>
          </a:p>
          <a:p>
            <a:r>
              <a:rPr lang="en-US" dirty="0" smtClean="0"/>
              <a:t>Parity data in</a:t>
            </a:r>
          </a:p>
          <a:p>
            <a:r>
              <a:rPr lang="en-US" dirty="0" smtClean="0"/>
              <a:t>Address in</a:t>
            </a:r>
          </a:p>
          <a:p>
            <a:r>
              <a:rPr lang="en-US" dirty="0" smtClean="0"/>
              <a:t>Write enable</a:t>
            </a:r>
          </a:p>
          <a:p>
            <a:r>
              <a:rPr lang="en-US" dirty="0" smtClean="0"/>
              <a:t>Enable</a:t>
            </a:r>
          </a:p>
          <a:p>
            <a:r>
              <a:rPr lang="en-US" dirty="0" smtClean="0"/>
              <a:t>Reset</a:t>
            </a:r>
          </a:p>
          <a:p>
            <a:r>
              <a:rPr lang="en-US" dirty="0" smtClean="0"/>
              <a:t>Clock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67525" y="2592526"/>
            <a:ext cx="1564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 out</a:t>
            </a:r>
          </a:p>
          <a:p>
            <a:r>
              <a:rPr lang="en-US" dirty="0" smtClean="0"/>
              <a:t>Parity data out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916397" y="3916501"/>
            <a:ext cx="1564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out</a:t>
            </a:r>
          </a:p>
          <a:p>
            <a:r>
              <a:rPr lang="en-US" dirty="0"/>
              <a:t>Parity data </a:t>
            </a:r>
            <a:r>
              <a:rPr lang="en-US" dirty="0" smtClean="0"/>
              <a:t>out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010400" y="899992"/>
            <a:ext cx="1600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Parity bits</a:t>
            </a:r>
          </a:p>
          <a:p>
            <a:r>
              <a:rPr lang="en-US" sz="2400" i="1" dirty="0" smtClean="0"/>
              <a:t> usable as</a:t>
            </a:r>
          </a:p>
          <a:p>
            <a:r>
              <a:rPr lang="en-US" sz="2400" i="1" dirty="0" smtClean="0"/>
              <a:t> data bits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153769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4008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PLL (Phase Locked Loop)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33600"/>
            <a:ext cx="7391400" cy="3429000"/>
          </a:xfrm>
        </p:spPr>
        <p:txBody>
          <a:bodyPr/>
          <a:lstStyle/>
          <a:p>
            <a:r>
              <a:rPr lang="en-US" dirty="0"/>
              <a:t>1996	</a:t>
            </a:r>
            <a:r>
              <a:rPr lang="en-US" dirty="0" smtClean="0"/>
              <a:t>	Altera </a:t>
            </a:r>
            <a:r>
              <a:rPr lang="en-US" dirty="0"/>
              <a:t>FLEX 10K</a:t>
            </a:r>
          </a:p>
          <a:p>
            <a:r>
              <a:rPr lang="en-US" dirty="0" smtClean="0"/>
              <a:t>FPGAs </a:t>
            </a:r>
            <a:r>
              <a:rPr lang="en-US" dirty="0"/>
              <a:t>can have dozens of distinct clocks</a:t>
            </a:r>
          </a:p>
          <a:p>
            <a:r>
              <a:rPr lang="en-US" dirty="0" smtClean="0"/>
              <a:t>All </a:t>
            </a:r>
            <a:r>
              <a:rPr lang="en-US" dirty="0"/>
              <a:t>the </a:t>
            </a:r>
            <a:r>
              <a:rPr lang="en-US" dirty="0" smtClean="0"/>
              <a:t>analog (of the PLL) </a:t>
            </a:r>
            <a:r>
              <a:rPr lang="en-US" dirty="0"/>
              <a:t>inside </a:t>
            </a:r>
            <a:r>
              <a:rPr lang="en-US" dirty="0" smtClean="0"/>
              <a:t>FPGA</a:t>
            </a:r>
          </a:p>
          <a:p>
            <a:r>
              <a:rPr lang="en-US" dirty="0"/>
              <a:t>Uses: Reduce chip count, precise clock phase </a:t>
            </a:r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086600" y="838200"/>
            <a:ext cx="1828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FPGA internal clocks to </a:t>
            </a:r>
            <a:r>
              <a:rPr lang="en-US" sz="2400" i="1" dirty="0" smtClean="0"/>
              <a:t>800MHz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265137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“ASIC” IO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1998	Universal IO		Xilinx </a:t>
            </a:r>
            <a:r>
              <a:rPr lang="en-US" dirty="0" err="1"/>
              <a:t>Virtex</a:t>
            </a:r>
            <a:endParaRPr lang="en-US" dirty="0"/>
          </a:p>
          <a:p>
            <a:r>
              <a:rPr lang="en-US" dirty="0" smtClean="0"/>
              <a:t>1.2</a:t>
            </a:r>
            <a:r>
              <a:rPr lang="en-US" dirty="0"/>
              <a:t>, 1.8, 2.5, 3.3, 5.0 </a:t>
            </a:r>
            <a:r>
              <a:rPr lang="en-US" dirty="0" smtClean="0"/>
              <a:t>VDC</a:t>
            </a:r>
          </a:p>
          <a:p>
            <a:pPr marL="457200" lvl="1" indent="0">
              <a:buNone/>
            </a:pPr>
            <a:r>
              <a:rPr lang="en-US" dirty="0" smtClean="0"/>
              <a:t>	each </a:t>
            </a:r>
            <a:r>
              <a:rPr lang="en-US" dirty="0"/>
              <a:t>bank of IO pins has its own power </a:t>
            </a:r>
            <a:r>
              <a:rPr lang="en-US" dirty="0" smtClean="0"/>
              <a:t>supply</a:t>
            </a:r>
            <a:endParaRPr lang="en-US" dirty="0"/>
          </a:p>
          <a:p>
            <a:r>
              <a:rPr lang="en-US" dirty="0"/>
              <a:t>LVTTL, CMOS, HSTL, SSTL, PECL, LVDM …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(</a:t>
            </a:r>
            <a:r>
              <a:rPr lang="en-US" dirty="0"/>
              <a:t>via </a:t>
            </a:r>
            <a:r>
              <a:rPr lang="en-US" dirty="0" smtClean="0"/>
              <a:t>constraint file)</a:t>
            </a:r>
            <a:endParaRPr lang="en-US" dirty="0"/>
          </a:p>
          <a:p>
            <a:r>
              <a:rPr lang="en-US" dirty="0" smtClean="0"/>
              <a:t>4</a:t>
            </a:r>
            <a:r>
              <a:rPr lang="en-US" dirty="0"/>
              <a:t>, 8, 12, 16, 24ma, pullup/pulldown (ibid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resistive </a:t>
            </a:r>
            <a:r>
              <a:rPr lang="en-US" dirty="0"/>
              <a:t>termination, slow/fast edges (ibid)</a:t>
            </a:r>
          </a:p>
          <a:p>
            <a:r>
              <a:rPr lang="en-US" dirty="0"/>
              <a:t>Uses: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general </a:t>
            </a:r>
            <a:r>
              <a:rPr lang="en-US" dirty="0"/>
              <a:t>purpose IO, </a:t>
            </a:r>
            <a:r>
              <a:rPr lang="en-US" dirty="0" smtClean="0"/>
              <a:t>DRAM hookup, PWM</a:t>
            </a:r>
            <a:r>
              <a:rPr lang="en-US" dirty="0"/>
              <a:t>, logic analyzer, etc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77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“ASIC” IO</a:t>
            </a:r>
            <a:endParaRPr lang="en-US" sz="4000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827212"/>
            <a:ext cx="6538603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200" y="6324600"/>
            <a:ext cx="5385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Lattice Semiconductor iCE40FamilyHandbook.pdf pg6-7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19900" y="1600200"/>
            <a:ext cx="19431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Global input buffers used for clocks and reset</a:t>
            </a:r>
            <a:endParaRPr lang="en-US" sz="2400" i="1" dirty="0"/>
          </a:p>
        </p:txBody>
      </p:sp>
      <p:sp>
        <p:nvSpPr>
          <p:cNvPr id="4" name="TextBox 3"/>
          <p:cNvSpPr txBox="1"/>
          <p:nvPr/>
        </p:nvSpPr>
        <p:spPr>
          <a:xfrm>
            <a:off x="7162800" y="4267200"/>
            <a:ext cx="1424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 Device Pin</a:t>
            </a:r>
            <a:endParaRPr lang="en-US" dirty="0"/>
          </a:p>
        </p:txBody>
      </p:sp>
      <p:cxnSp>
        <p:nvCxnSpPr>
          <p:cNvPr id="7" name="Straight Arrow Connector 6"/>
          <p:cNvCxnSpPr>
            <a:endCxn id="4" idx="1"/>
          </p:cNvCxnSpPr>
          <p:nvPr/>
        </p:nvCxnSpPr>
        <p:spPr>
          <a:xfrm>
            <a:off x="6477000" y="4451866"/>
            <a:ext cx="685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314129" y="1009680"/>
            <a:ext cx="26550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Up to 1680 IOs/chip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96209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0960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Multiply/accumulator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2000	18x18 signed		</a:t>
            </a:r>
            <a:r>
              <a:rPr lang="en-US" dirty="0" smtClean="0"/>
              <a:t>Xilinx </a:t>
            </a:r>
            <a:r>
              <a:rPr lang="en-US" dirty="0"/>
              <a:t>Virtex-2</a:t>
            </a:r>
          </a:p>
          <a:p>
            <a:r>
              <a:rPr lang="en-US" dirty="0"/>
              <a:t>2002	DSP block			Altera </a:t>
            </a:r>
            <a:r>
              <a:rPr lang="en-US" dirty="0" err="1"/>
              <a:t>Stratix</a:t>
            </a:r>
            <a:endParaRPr lang="en-US" dirty="0"/>
          </a:p>
          <a:p>
            <a:r>
              <a:rPr lang="en-US" dirty="0" smtClean="0"/>
              <a:t>Initially </a:t>
            </a:r>
            <a:r>
              <a:rPr lang="en-US" dirty="0"/>
              <a:t>no accumulator, accumulators now include ALU capability and floating-point</a:t>
            </a:r>
          </a:p>
          <a:p>
            <a:r>
              <a:rPr lang="en-US" dirty="0" smtClean="0"/>
              <a:t>Use </a:t>
            </a:r>
            <a:r>
              <a:rPr lang="en-US" dirty="0"/>
              <a:t>pipelining for maximum speed</a:t>
            </a:r>
          </a:p>
          <a:p>
            <a:r>
              <a:rPr lang="en-US" dirty="0" smtClean="0"/>
              <a:t>Multiplier </a:t>
            </a:r>
            <a:r>
              <a:rPr lang="en-US" dirty="0"/>
              <a:t>shapes: 16x16, 18x18, </a:t>
            </a:r>
            <a:r>
              <a:rPr lang="en-US" dirty="0" smtClean="0"/>
              <a:t>18x27; </a:t>
            </a:r>
            <a:r>
              <a:rPr lang="en-US" dirty="0"/>
              <a:t>(3)9x9, (2)18x18 or (1)27x27</a:t>
            </a:r>
          </a:p>
          <a:p>
            <a:r>
              <a:rPr lang="en-US" dirty="0"/>
              <a:t>Uses: DSP, FFT, </a:t>
            </a:r>
            <a:r>
              <a:rPr lang="en-US" dirty="0" smtClean="0"/>
              <a:t>ALU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324599" y="457200"/>
            <a:ext cx="25830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up to </a:t>
            </a:r>
            <a:r>
              <a:rPr lang="en-US" sz="2400" i="1" dirty="0" smtClean="0"/>
              <a:t>~12K </a:t>
            </a:r>
            <a:r>
              <a:rPr lang="en-US" sz="2400" i="1" dirty="0"/>
              <a:t>per </a:t>
            </a:r>
            <a:r>
              <a:rPr lang="en-US" sz="2400" i="1" dirty="0" smtClean="0"/>
              <a:t>chip</a:t>
            </a:r>
          </a:p>
          <a:p>
            <a:r>
              <a:rPr lang="en-US" sz="2400" i="1" dirty="0" smtClean="0"/>
              <a:t>running </a:t>
            </a:r>
            <a:r>
              <a:rPr lang="en-US" sz="2400" i="1" dirty="0"/>
              <a:t>at 800MHz</a:t>
            </a:r>
          </a:p>
        </p:txBody>
      </p:sp>
    </p:spTree>
    <p:extLst>
      <p:ext uri="{BB962C8B-B14F-4D97-AF65-F5344CB8AC3E}">
        <p14:creationId xmlns:p14="http://schemas.microsoft.com/office/powerpoint/2010/main" val="2107900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Simplified DSP slice</a:t>
            </a:r>
            <a:endParaRPr lang="en-US" sz="4000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143000"/>
            <a:ext cx="7856758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33400" y="5879068"/>
            <a:ext cx="4156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Xilinx Spartan-6 FPGA DSP48A1 Slice </a:t>
            </a:r>
            <a:r>
              <a:rPr lang="en-US" dirty="0" err="1"/>
              <a:t>pg</a:t>
            </a:r>
            <a:r>
              <a:rPr lang="en-US" dirty="0"/>
              <a:t> 17</a:t>
            </a:r>
          </a:p>
        </p:txBody>
      </p:sp>
    </p:spTree>
    <p:extLst>
      <p:ext uri="{BB962C8B-B14F-4D97-AF65-F5344CB8AC3E}">
        <p14:creationId xmlns:p14="http://schemas.microsoft.com/office/powerpoint/2010/main" val="26765530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4638"/>
            <a:ext cx="6934200" cy="944562"/>
          </a:xfrm>
        </p:spPr>
        <p:txBody>
          <a:bodyPr>
            <a:normAutofit/>
          </a:bodyPr>
          <a:lstStyle/>
          <a:p>
            <a:r>
              <a:rPr lang="en-US" sz="4000" dirty="0"/>
              <a:t>SERDES (Serialize/De-serialize</a:t>
            </a:r>
            <a:r>
              <a:rPr lang="en-US" sz="4000" dirty="0" smtClean="0"/>
              <a:t>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1"/>
            <a:ext cx="8229600" cy="3962400"/>
          </a:xfrm>
        </p:spPr>
        <p:txBody>
          <a:bodyPr/>
          <a:lstStyle/>
          <a:p>
            <a:r>
              <a:rPr lang="en-US" dirty="0"/>
              <a:t>2001	Source </a:t>
            </a:r>
            <a:r>
              <a:rPr lang="en-US" dirty="0" smtClean="0"/>
              <a:t>synchronous </a:t>
            </a:r>
            <a:r>
              <a:rPr lang="en-US" dirty="0"/>
              <a:t>transceiver		Xilinx </a:t>
            </a:r>
            <a:r>
              <a:rPr lang="en-US" dirty="0" err="1"/>
              <a:t>Virtex</a:t>
            </a:r>
            <a:r>
              <a:rPr lang="en-US" dirty="0"/>
              <a:t>-II</a:t>
            </a:r>
          </a:p>
          <a:p>
            <a:r>
              <a:rPr lang="en-US" dirty="0"/>
              <a:t>2002	SERDES </a:t>
            </a:r>
            <a:r>
              <a:rPr lang="en-US" dirty="0" smtClean="0"/>
              <a:t>Transceiver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Xilinx </a:t>
            </a:r>
            <a:r>
              <a:rPr lang="en-US" dirty="0" err="1"/>
              <a:t>Virtex</a:t>
            </a:r>
            <a:r>
              <a:rPr lang="en-US" dirty="0"/>
              <a:t>-II Pro</a:t>
            </a:r>
          </a:p>
          <a:p>
            <a:r>
              <a:rPr lang="en-US" dirty="0"/>
              <a:t>Uses: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Communication </a:t>
            </a:r>
            <a:r>
              <a:rPr lang="en-US" dirty="0"/>
              <a:t>links: Fiber connections, Ethernet, PCI-express, Interlaken,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791200" y="1066800"/>
            <a:ext cx="26134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up to ~100 per </a:t>
            </a:r>
            <a:r>
              <a:rPr lang="en-US" sz="2400" i="1" dirty="0" smtClean="0"/>
              <a:t>chip</a:t>
            </a:r>
          </a:p>
          <a:p>
            <a:r>
              <a:rPr lang="en-US" sz="2400" i="1" dirty="0" smtClean="0"/>
              <a:t>up </a:t>
            </a:r>
            <a:r>
              <a:rPr lang="en-US" sz="2400" i="1" dirty="0"/>
              <a:t>to </a:t>
            </a:r>
            <a:r>
              <a:rPr lang="en-US" sz="2400" i="1" dirty="0" smtClean="0"/>
              <a:t>56Gbps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661563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957" y="271759"/>
            <a:ext cx="6248400" cy="9144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FPGA Application Areas</a:t>
            </a:r>
            <a:endParaRPr lang="en-US" sz="31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760" y="1371599"/>
            <a:ext cx="8229600" cy="480060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Communications			</a:t>
            </a:r>
          </a:p>
          <a:p>
            <a:r>
              <a:rPr lang="en-US" dirty="0" smtClean="0"/>
              <a:t>DSP					</a:t>
            </a:r>
          </a:p>
          <a:p>
            <a:r>
              <a:rPr lang="en-US" dirty="0"/>
              <a:t>S</a:t>
            </a:r>
            <a:r>
              <a:rPr lang="en-US" dirty="0" smtClean="0"/>
              <a:t>oftware-defined radio</a:t>
            </a:r>
          </a:p>
          <a:p>
            <a:r>
              <a:rPr lang="en-US" dirty="0"/>
              <a:t>A</a:t>
            </a:r>
            <a:r>
              <a:rPr lang="en-US" dirty="0" smtClean="0"/>
              <a:t>erospace </a:t>
            </a:r>
            <a:r>
              <a:rPr lang="en-US" dirty="0"/>
              <a:t>and defense </a:t>
            </a:r>
            <a:r>
              <a:rPr lang="en-US" dirty="0" smtClean="0"/>
              <a:t>systems</a:t>
            </a:r>
          </a:p>
          <a:p>
            <a:r>
              <a:rPr lang="en-US" dirty="0" smtClean="0"/>
              <a:t>ASIC prototyping</a:t>
            </a:r>
          </a:p>
          <a:p>
            <a:r>
              <a:rPr lang="en-US" dirty="0"/>
              <a:t>M</a:t>
            </a:r>
            <a:r>
              <a:rPr lang="en-US" dirty="0" smtClean="0"/>
              <a:t>edical imaging</a:t>
            </a:r>
          </a:p>
          <a:p>
            <a:r>
              <a:rPr lang="en-US" dirty="0"/>
              <a:t>C</a:t>
            </a:r>
            <a:r>
              <a:rPr lang="en-US" dirty="0" smtClean="0"/>
              <a:t>omputer vision</a:t>
            </a:r>
          </a:p>
          <a:p>
            <a:r>
              <a:rPr lang="en-US" dirty="0"/>
              <a:t>S</a:t>
            </a:r>
            <a:r>
              <a:rPr lang="en-US" dirty="0" smtClean="0"/>
              <a:t>peech recognition</a:t>
            </a:r>
          </a:p>
          <a:p>
            <a:r>
              <a:rPr lang="en-US" dirty="0" smtClean="0"/>
              <a:t>Cryptography</a:t>
            </a:r>
          </a:p>
          <a:p>
            <a:r>
              <a:rPr lang="en-US" dirty="0" smtClean="0"/>
              <a:t>Bioinformatics</a:t>
            </a:r>
          </a:p>
          <a:p>
            <a:r>
              <a:rPr lang="en-US" dirty="0"/>
              <a:t>C</a:t>
            </a:r>
            <a:r>
              <a:rPr lang="en-US" dirty="0" smtClean="0"/>
              <a:t>omputer hardware emulation</a:t>
            </a:r>
          </a:p>
          <a:p>
            <a:r>
              <a:rPr lang="en-US" dirty="0" smtClean="0"/>
              <a:t>Data Center: AI, NN, big data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05525" y="964852"/>
            <a:ext cx="24256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$</a:t>
            </a:r>
            <a:r>
              <a:rPr lang="en-US" sz="2400" i="1" dirty="0"/>
              <a:t>6</a:t>
            </a:r>
            <a:r>
              <a:rPr lang="en-US" sz="2400" i="1" dirty="0" smtClean="0"/>
              <a:t>-7B </a:t>
            </a:r>
            <a:r>
              <a:rPr lang="en-US" sz="2400" i="1" dirty="0"/>
              <a:t>yearly sales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33171" y="1407467"/>
            <a:ext cx="350820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u="sng" dirty="0" smtClean="0"/>
              <a:t>Advantages:</a:t>
            </a:r>
          </a:p>
          <a:p>
            <a:r>
              <a:rPr lang="en-US" sz="2400" i="1" dirty="0" smtClean="0"/>
              <a:t> Low NRE</a:t>
            </a:r>
          </a:p>
          <a:p>
            <a:r>
              <a:rPr lang="en-US" sz="2400" i="1" dirty="0" smtClean="0"/>
              <a:t> Low volume products</a:t>
            </a:r>
          </a:p>
          <a:p>
            <a:r>
              <a:rPr lang="en-US" sz="2400" i="1" dirty="0" smtClean="0"/>
              <a:t> Updates/patches</a:t>
            </a:r>
          </a:p>
          <a:p>
            <a:r>
              <a:rPr lang="en-US" sz="2400" i="1" dirty="0" smtClean="0"/>
              <a:t> Parallelism</a:t>
            </a:r>
          </a:p>
          <a:p>
            <a:r>
              <a:rPr lang="en-US" sz="2400" i="1" dirty="0" smtClean="0"/>
              <a:t> Portable code (RTL)</a:t>
            </a:r>
          </a:p>
          <a:p>
            <a:r>
              <a:rPr lang="en-US" sz="2400" i="1" dirty="0" smtClean="0"/>
              <a:t> Soft dev </a:t>
            </a:r>
            <a:r>
              <a:rPr lang="en-US" sz="2400" dirty="0" smtClean="0"/>
              <a:t>||</a:t>
            </a:r>
            <a:r>
              <a:rPr lang="en-US" sz="2400" i="1" dirty="0" smtClean="0"/>
              <a:t> </a:t>
            </a:r>
            <a:r>
              <a:rPr lang="en-US" sz="2400" i="1" dirty="0"/>
              <a:t>H</a:t>
            </a:r>
            <a:r>
              <a:rPr lang="en-US" sz="2400" i="1" dirty="0" smtClean="0"/>
              <a:t>ard dev</a:t>
            </a:r>
          </a:p>
          <a:p>
            <a:r>
              <a:rPr lang="en-US" sz="2400" i="1" dirty="0" smtClean="0"/>
              <a:t> Early use of process nodes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71685" y="4648200"/>
            <a:ext cx="3162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u="sng" dirty="0" smtClean="0"/>
              <a:t>Disadvantages:</a:t>
            </a:r>
          </a:p>
          <a:p>
            <a:r>
              <a:rPr lang="en-US" sz="2400" i="1" dirty="0" smtClean="0"/>
              <a:t> ASICs are cheaper, </a:t>
            </a:r>
          </a:p>
          <a:p>
            <a:r>
              <a:rPr lang="en-US" sz="2400" i="1" dirty="0" smtClean="0"/>
              <a:t> faster and lower power</a:t>
            </a:r>
          </a:p>
          <a:p>
            <a:r>
              <a:rPr lang="en-US" sz="2400" i="1" dirty="0" smtClean="0"/>
              <a:t> in high volumes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9657002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144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ASIC micro-processor(s</a:t>
            </a:r>
            <a:r>
              <a:rPr lang="en-US" sz="4000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8006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2000	ARM 9		</a:t>
            </a:r>
            <a:r>
              <a:rPr lang="en-US" dirty="0" smtClean="0"/>
              <a:t>	Altera </a:t>
            </a:r>
            <a:r>
              <a:rPr lang="en-US" dirty="0"/>
              <a:t>Excalibur</a:t>
            </a:r>
          </a:p>
          <a:p>
            <a:r>
              <a:rPr lang="en-US" dirty="0"/>
              <a:t>2002	PowerPC		Xilinx </a:t>
            </a:r>
            <a:r>
              <a:rPr lang="en-US" dirty="0" err="1"/>
              <a:t>Virtex</a:t>
            </a:r>
            <a:r>
              <a:rPr lang="en-US" dirty="0"/>
              <a:t>-II Pro</a:t>
            </a:r>
          </a:p>
          <a:p>
            <a:r>
              <a:rPr lang="en-US" dirty="0"/>
              <a:t>2010	ARM Cortex </a:t>
            </a:r>
            <a:r>
              <a:rPr lang="en-US" dirty="0" smtClean="0"/>
              <a:t>M3</a:t>
            </a:r>
            <a:r>
              <a:rPr lang="en-US" dirty="0"/>
              <a:t>	</a:t>
            </a:r>
            <a:r>
              <a:rPr lang="en-US" dirty="0" err="1"/>
              <a:t>Actel</a:t>
            </a:r>
            <a:r>
              <a:rPr lang="en-US" dirty="0"/>
              <a:t> Smart Fusion</a:t>
            </a:r>
          </a:p>
          <a:p>
            <a:r>
              <a:rPr lang="en-US" dirty="0"/>
              <a:t>2010	ARM dual Cortex </a:t>
            </a:r>
            <a:r>
              <a:rPr lang="en-US" dirty="0" smtClean="0"/>
              <a:t>A9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Xilinx </a:t>
            </a:r>
            <a:r>
              <a:rPr lang="en-US" dirty="0" err="1"/>
              <a:t>Zynq</a:t>
            </a:r>
            <a:r>
              <a:rPr lang="en-US" dirty="0"/>
              <a:t>, Altera Cyclone V</a:t>
            </a:r>
          </a:p>
          <a:p>
            <a:r>
              <a:rPr lang="en-US" dirty="0"/>
              <a:t>2015	ARM quad A53 &amp; dual R5, </a:t>
            </a:r>
            <a:r>
              <a:rPr lang="en-US" dirty="0" smtClean="0"/>
              <a:t>GPU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Xilinx </a:t>
            </a:r>
            <a:r>
              <a:rPr lang="en-US" dirty="0" err="1"/>
              <a:t>Zynq</a:t>
            </a:r>
            <a:r>
              <a:rPr lang="en-US" dirty="0"/>
              <a:t> </a:t>
            </a:r>
            <a:r>
              <a:rPr lang="en-US" dirty="0" err="1"/>
              <a:t>Ultrascale</a:t>
            </a:r>
            <a:r>
              <a:rPr lang="en-US" dirty="0" smtClean="0"/>
              <a:t>+, Altera Arria-10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2019</a:t>
            </a:r>
            <a:r>
              <a:rPr lang="en-US" dirty="0" smtClean="0"/>
              <a:t>	ACAP	Xilinx datacenter compute chip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2019</a:t>
            </a:r>
            <a:r>
              <a:rPr lang="en-US" dirty="0" smtClean="0"/>
              <a:t>	?	Intel/Altera ?</a:t>
            </a:r>
            <a:endParaRPr lang="en-US" dirty="0"/>
          </a:p>
          <a:p>
            <a:r>
              <a:rPr lang="en-US" dirty="0"/>
              <a:t>All have microprocessor </a:t>
            </a:r>
            <a:r>
              <a:rPr lang="en-US" dirty="0" smtClean="0"/>
              <a:t>peripherals</a:t>
            </a:r>
          </a:p>
          <a:p>
            <a:r>
              <a:rPr lang="en-US" dirty="0" smtClean="0"/>
              <a:t>Uses</a:t>
            </a:r>
            <a:r>
              <a:rPr lang="en-US" dirty="0"/>
              <a:t>: Reduce chip count, cleaner interface between </a:t>
            </a:r>
            <a:r>
              <a:rPr lang="en-US" dirty="0" err="1"/>
              <a:t>uP</a:t>
            </a:r>
            <a:r>
              <a:rPr lang="en-US" dirty="0"/>
              <a:t> and FPGA </a:t>
            </a:r>
            <a:r>
              <a:rPr lang="en-US" dirty="0" smtClean="0"/>
              <a:t>fabric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19600" y="990600"/>
            <a:ext cx="44378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1 to 6 per chip, 100MHz to 1.5GHz</a:t>
            </a:r>
          </a:p>
        </p:txBody>
      </p:sp>
    </p:spTree>
    <p:extLst>
      <p:ext uri="{BB962C8B-B14F-4D97-AF65-F5344CB8AC3E}">
        <p14:creationId xmlns:p14="http://schemas.microsoft.com/office/powerpoint/2010/main" val="8182043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52400"/>
            <a:ext cx="5562600" cy="7921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SOC chip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" y="1143000"/>
            <a:ext cx="7157967" cy="4525963"/>
          </a:xfrm>
        </p:spPr>
      </p:pic>
      <p:sp>
        <p:nvSpPr>
          <p:cNvPr id="5" name="TextBox 4"/>
          <p:cNvSpPr txBox="1"/>
          <p:nvPr/>
        </p:nvSpPr>
        <p:spPr>
          <a:xfrm>
            <a:off x="685800" y="5926693"/>
            <a:ext cx="4839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From: </a:t>
            </a:r>
            <a:r>
              <a:rPr lang="en-US" dirty="0" err="1"/>
              <a:t>Trimberger</a:t>
            </a:r>
            <a:r>
              <a:rPr lang="en-US" dirty="0"/>
              <a:t>, 2015 Proc IEEE v103 #03 </a:t>
            </a:r>
            <a:r>
              <a:rPr lang="en-US" dirty="0" smtClean="0"/>
              <a:t>pg327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8021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9896"/>
          </a:xfrm>
        </p:spPr>
        <p:txBody>
          <a:bodyPr>
            <a:normAutofit/>
          </a:bodyPr>
          <a:lstStyle/>
          <a:p>
            <a:r>
              <a:rPr lang="en-US" sz="4000" dirty="0" err="1" smtClean="0"/>
              <a:t>Zynq</a:t>
            </a:r>
            <a:r>
              <a:rPr lang="en-US" sz="4000" dirty="0" smtClean="0"/>
              <a:t>: ARM + FPGA chip</a:t>
            </a:r>
            <a:endParaRPr lang="en-US" sz="4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447800"/>
            <a:ext cx="3886200" cy="4108115"/>
          </a:xfrm>
        </p:spPr>
      </p:pic>
      <p:sp>
        <p:nvSpPr>
          <p:cNvPr id="4" name="TextBox 3"/>
          <p:cNvSpPr txBox="1"/>
          <p:nvPr/>
        </p:nvSpPr>
        <p:spPr>
          <a:xfrm>
            <a:off x="609600" y="6197084"/>
            <a:ext cx="5108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HC23.18.322.Zynq-7000-EPP-Dutta_Xilinxrevised.pdf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172" y="1034534"/>
            <a:ext cx="5066778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265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304800"/>
            <a:ext cx="6400800" cy="944562"/>
          </a:xfrm>
        </p:spPr>
        <p:txBody>
          <a:bodyPr>
            <a:normAutofit/>
          </a:bodyPr>
          <a:lstStyle/>
          <a:p>
            <a:r>
              <a:rPr lang="en-US" sz="4000" dirty="0"/>
              <a:t>Silicon interposer (3D silicon)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229600" cy="1524000"/>
          </a:xfrm>
        </p:spPr>
        <p:txBody>
          <a:bodyPr>
            <a:normAutofit/>
          </a:bodyPr>
          <a:lstStyle/>
          <a:p>
            <a:r>
              <a:rPr lang="en-US" dirty="0"/>
              <a:t>2009	Multi-chip FPGA		Xilinx Virtex-6</a:t>
            </a:r>
          </a:p>
          <a:p>
            <a:pPr marL="0" indent="0">
              <a:buNone/>
            </a:pPr>
            <a:r>
              <a:rPr lang="en-US" sz="2800" dirty="0" smtClean="0"/>
              <a:t>Uses</a:t>
            </a:r>
            <a:r>
              <a:rPr lang="en-US" sz="2800" dirty="0"/>
              <a:t>: Yield improvement, reduced wiring </a:t>
            </a:r>
            <a:r>
              <a:rPr lang="en-US" sz="2800" dirty="0" smtClean="0"/>
              <a:t>capacitance, augmentation with SERDES, DRAM &amp; A2D/D2A chips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2667000"/>
            <a:ext cx="6033957" cy="3352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43600" y="2743200"/>
            <a:ext cx="236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Thousands of wiring </a:t>
            </a:r>
            <a:r>
              <a:rPr lang="en-US" sz="2400" i="1" dirty="0" smtClean="0"/>
              <a:t>channels</a:t>
            </a:r>
            <a:endParaRPr lang="en-US" sz="24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6248400"/>
            <a:ext cx="7653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Xilinx white paper #380 </a:t>
            </a:r>
            <a:r>
              <a:rPr lang="en-US" dirty="0" err="1" smtClean="0"/>
              <a:t>pg</a:t>
            </a:r>
            <a:r>
              <a:rPr lang="en-US" dirty="0" smtClean="0"/>
              <a:t> 4 &amp; 7, 2012: Stacked Silicon Interconnect Technology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989" y="3927476"/>
            <a:ext cx="1931814" cy="214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5801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28600"/>
            <a:ext cx="6858000" cy="914400"/>
          </a:xfrm>
        </p:spPr>
        <p:txBody>
          <a:bodyPr>
            <a:normAutofit/>
          </a:bodyPr>
          <a:lstStyle/>
          <a:p>
            <a:r>
              <a:rPr lang="en-US" sz="4000" dirty="0"/>
              <a:t>HLS (High Level Synthesis</a:t>
            </a:r>
            <a:r>
              <a:rPr lang="en-US" sz="4000" dirty="0" smtClean="0"/>
              <a:t>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1980s	VHDL &amp; Verilog </a:t>
            </a:r>
            <a:r>
              <a:rPr lang="en-US" dirty="0" smtClean="0"/>
              <a:t>RTL</a:t>
            </a:r>
          </a:p>
          <a:p>
            <a:pPr marL="457200" lvl="1" indent="0">
              <a:buNone/>
            </a:pPr>
            <a:r>
              <a:rPr lang="en-US" dirty="0" smtClean="0"/>
              <a:t> 			(Register </a:t>
            </a:r>
            <a:r>
              <a:rPr lang="en-US" dirty="0"/>
              <a:t>T</a:t>
            </a:r>
            <a:r>
              <a:rPr lang="en-US" dirty="0" smtClean="0"/>
              <a:t>ransfer Language)</a:t>
            </a:r>
            <a:endParaRPr lang="en-US" dirty="0"/>
          </a:p>
          <a:p>
            <a:r>
              <a:rPr lang="en-US" dirty="0"/>
              <a:t>2004	C, C++ or </a:t>
            </a:r>
            <a:r>
              <a:rPr lang="en-US" dirty="0" err="1"/>
              <a:t>SystemC</a:t>
            </a:r>
            <a:r>
              <a:rPr lang="en-US" dirty="0"/>
              <a:t> to VHDL/Verilog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Matlab</a:t>
            </a:r>
            <a:r>
              <a:rPr lang="en-US" dirty="0" smtClean="0"/>
              <a:t> </a:t>
            </a:r>
            <a:r>
              <a:rPr lang="en-US" dirty="0"/>
              <a:t>to VHDL/Verilog</a:t>
            </a:r>
          </a:p>
          <a:p>
            <a:r>
              <a:rPr lang="en-US" dirty="0"/>
              <a:t>2011	Xilinx bought </a:t>
            </a:r>
            <a:r>
              <a:rPr lang="en-US" dirty="0" err="1"/>
              <a:t>AutoESL</a:t>
            </a:r>
            <a:r>
              <a:rPr lang="en-US" dirty="0"/>
              <a:t>, incorporated HLS technology into their </a:t>
            </a:r>
            <a:r>
              <a:rPr lang="en-US" dirty="0" err="1"/>
              <a:t>Vivado</a:t>
            </a:r>
            <a:r>
              <a:rPr lang="en-US" dirty="0"/>
              <a:t> tool. </a:t>
            </a:r>
          </a:p>
          <a:p>
            <a:r>
              <a:rPr lang="en-US" dirty="0"/>
              <a:t>2011	OpenCL for </a:t>
            </a:r>
            <a:r>
              <a:rPr lang="en-US" dirty="0" err="1"/>
              <a:t>uP</a:t>
            </a:r>
            <a:r>
              <a:rPr lang="en-US" dirty="0"/>
              <a:t>, DSP, GPU &amp; FPGAs</a:t>
            </a:r>
          </a:p>
          <a:p>
            <a:r>
              <a:rPr lang="en-US" dirty="0"/>
              <a:t>Uses: </a:t>
            </a:r>
            <a:r>
              <a:rPr lang="en-US" dirty="0" smtClean="0"/>
              <a:t>	</a:t>
            </a:r>
            <a:r>
              <a:rPr lang="en-US" sz="3000" dirty="0" smtClean="0"/>
              <a:t>Productivity</a:t>
            </a:r>
          </a:p>
          <a:p>
            <a:pPr marL="0" indent="0">
              <a:buNone/>
            </a:pPr>
            <a:r>
              <a:rPr lang="en-US" sz="3000" dirty="0"/>
              <a:t>	</a:t>
            </a:r>
            <a:r>
              <a:rPr lang="en-US" sz="3000" dirty="0" smtClean="0"/>
              <a:t>	FPGA </a:t>
            </a:r>
            <a:r>
              <a:rPr lang="en-US" sz="3000" dirty="0"/>
              <a:t>development </a:t>
            </a:r>
            <a:r>
              <a:rPr lang="en-US" sz="3000" dirty="0" smtClean="0"/>
              <a:t>by </a:t>
            </a:r>
            <a:r>
              <a:rPr lang="en-US" sz="3000" dirty="0"/>
              <a:t>software </a:t>
            </a:r>
            <a:r>
              <a:rPr lang="en-US" sz="3000" dirty="0" smtClean="0"/>
              <a:t>engineers</a:t>
            </a:r>
            <a:endParaRPr lang="en-US" sz="3000" dirty="0"/>
          </a:p>
        </p:txBody>
      </p:sp>
      <p:sp>
        <p:nvSpPr>
          <p:cNvPr id="4" name="TextBox 3"/>
          <p:cNvSpPr txBox="1"/>
          <p:nvPr/>
        </p:nvSpPr>
        <p:spPr>
          <a:xfrm>
            <a:off x="5791200" y="990600"/>
            <a:ext cx="25188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“Work in Progress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044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Floating-point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5813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2015	32-bit Add/subtract/multiply	</a:t>
            </a:r>
            <a:r>
              <a:rPr lang="en-US" dirty="0" smtClean="0"/>
              <a:t>			Altera </a:t>
            </a:r>
            <a:r>
              <a:rPr lang="en-US" dirty="0"/>
              <a:t>Arria-10 &amp; Stratix-10</a:t>
            </a:r>
          </a:p>
          <a:p>
            <a:r>
              <a:rPr lang="en-US" dirty="0"/>
              <a:t>IEEE floating-point library: exponent &amp; mantissa size </a:t>
            </a:r>
            <a:r>
              <a:rPr lang="en-US" dirty="0" smtClean="0"/>
              <a:t>bit adjustable</a:t>
            </a:r>
            <a:endParaRPr lang="en-US" dirty="0"/>
          </a:p>
          <a:p>
            <a:r>
              <a:rPr lang="en-US" dirty="0" smtClean="0"/>
              <a:t>Uses:</a:t>
            </a:r>
          </a:p>
          <a:p>
            <a:pPr marL="457200" lvl="1" indent="0">
              <a:buNone/>
            </a:pPr>
            <a:r>
              <a:rPr lang="en-US" dirty="0" smtClean="0"/>
              <a:t>Super computer applications</a:t>
            </a:r>
          </a:p>
          <a:p>
            <a:pPr marL="457200" lvl="1" indent="0">
              <a:buNone/>
            </a:pPr>
            <a:r>
              <a:rPr lang="en-US" dirty="0" smtClean="0"/>
              <a:t>Wide dynamic range DSP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3098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2019</a:t>
            </a:r>
            <a:r>
              <a:rPr lang="en-US" dirty="0" smtClean="0"/>
              <a:t> High End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 performance PC: x86, 64-bit ARM,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DSP: the niche is evaporating/morphing</a:t>
            </a:r>
          </a:p>
          <a:p>
            <a:r>
              <a:rPr lang="en-US" dirty="0" smtClean="0"/>
              <a:t>ASICs: high NRE</a:t>
            </a:r>
          </a:p>
          <a:p>
            <a:r>
              <a:rPr lang="en-US" dirty="0" smtClean="0"/>
              <a:t>GPGPU (General </a:t>
            </a:r>
            <a:r>
              <a:rPr lang="en-US" dirty="0"/>
              <a:t>P</a:t>
            </a:r>
            <a:r>
              <a:rPr lang="en-US" dirty="0" smtClean="0"/>
              <a:t>urpose </a:t>
            </a:r>
            <a:r>
              <a:rPr lang="en-US" dirty="0"/>
              <a:t>G</a:t>
            </a:r>
            <a:r>
              <a:rPr lang="en-US" dirty="0" smtClean="0"/>
              <a:t>raphics </a:t>
            </a:r>
            <a:r>
              <a:rPr lang="en-US" dirty="0"/>
              <a:t>P</a:t>
            </a:r>
            <a:r>
              <a:rPr lang="en-US" dirty="0" smtClean="0"/>
              <a:t>roc. Unit)</a:t>
            </a:r>
          </a:p>
          <a:p>
            <a:pPr lvl="1"/>
            <a:r>
              <a:rPr lang="en-US" dirty="0" smtClean="0"/>
              <a:t>Originally for gaming, </a:t>
            </a:r>
            <a:r>
              <a:rPr lang="en-US" b="1" dirty="0" smtClean="0"/>
              <a:t>now used for AI apps</a:t>
            </a:r>
          </a:p>
          <a:p>
            <a:r>
              <a:rPr lang="en-US" dirty="0" smtClean="0"/>
              <a:t>FPGAs (Field Programmable Gate Arrays)</a:t>
            </a:r>
          </a:p>
          <a:p>
            <a:pPr lvl="1"/>
            <a:r>
              <a:rPr lang="en-US" dirty="0" smtClean="0"/>
              <a:t>As chip capacity increases, capabilities escalate</a:t>
            </a:r>
          </a:p>
        </p:txBody>
      </p:sp>
    </p:spTree>
    <p:extLst>
      <p:ext uri="{BB962C8B-B14F-4D97-AF65-F5344CB8AC3E}">
        <p14:creationId xmlns:p14="http://schemas.microsoft.com/office/powerpoint/2010/main" val="24473574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2019</a:t>
            </a:r>
            <a:r>
              <a:rPr lang="en-US" dirty="0" smtClean="0"/>
              <a:t> Xilinx ACAP: Adaptive Compute Acceleration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https://www.eejournal.com/article/xilinx-previews-next-generation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/>
              <a:t>HW/SW programmable </a:t>
            </a:r>
            <a:r>
              <a:rPr lang="en-US" dirty="0" smtClean="0"/>
              <a:t>engines</a:t>
            </a:r>
          </a:p>
          <a:p>
            <a:pPr lvl="1"/>
            <a:r>
              <a:rPr lang="en-US" dirty="0" smtClean="0"/>
              <a:t>Probably enhanced DSP modules</a:t>
            </a:r>
          </a:p>
          <a:p>
            <a:pPr marL="457200" lvl="1" indent="0">
              <a:buNone/>
            </a:pP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www.youtube.com/watch?v=XMeKwtI82M8</a:t>
            </a:r>
            <a:endParaRPr lang="en-US" dirty="0" smtClean="0"/>
          </a:p>
          <a:p>
            <a:r>
              <a:rPr lang="en-US" dirty="0"/>
              <a:t>Application and Real-Time </a:t>
            </a:r>
            <a:r>
              <a:rPr lang="en-US" dirty="0" smtClean="0"/>
              <a:t>Processors</a:t>
            </a:r>
          </a:p>
          <a:p>
            <a:pPr lvl="1"/>
            <a:r>
              <a:rPr lang="en-US" dirty="0" smtClean="0"/>
              <a:t>Probably ARM or RISC-V </a:t>
            </a:r>
            <a:r>
              <a:rPr lang="en-US" dirty="0" err="1" smtClean="0"/>
              <a:t>uP</a:t>
            </a:r>
            <a:endParaRPr lang="en-US" dirty="0" smtClean="0"/>
          </a:p>
          <a:p>
            <a:r>
              <a:rPr lang="en-US" dirty="0"/>
              <a:t>O</a:t>
            </a:r>
            <a:r>
              <a:rPr lang="en-US" dirty="0" smtClean="0"/>
              <a:t>n-die </a:t>
            </a:r>
            <a:r>
              <a:rPr lang="en-US" dirty="0"/>
              <a:t>network </a:t>
            </a:r>
            <a:r>
              <a:rPr lang="en-US" dirty="0" smtClean="0"/>
              <a:t>fabric</a:t>
            </a:r>
          </a:p>
          <a:p>
            <a:pPr lvl="1"/>
            <a:r>
              <a:rPr lang="en-US" dirty="0" smtClean="0"/>
              <a:t>See </a:t>
            </a:r>
            <a:r>
              <a:rPr lang="en-US" dirty="0"/>
              <a:t>Jan Gray’s </a:t>
            </a:r>
            <a:r>
              <a:rPr lang="en-US" dirty="0">
                <a:hlinkClick r:id="rId4"/>
              </a:rPr>
              <a:t>http://fpga.org/grvi-phalanx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34511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2019</a:t>
            </a:r>
            <a:r>
              <a:rPr lang="en-US" dirty="0" smtClean="0"/>
              <a:t> Intel/Altera: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Singularity Prosperity series of videos:</a:t>
            </a:r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singularityprosperity.com/videos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The </a:t>
            </a:r>
            <a:r>
              <a:rPr lang="en-US" dirty="0"/>
              <a:t>Future of Classical Computing (Heterogeneous Architecture – CPUs, GPUs, FPGAs, ASICs</a:t>
            </a:r>
            <a:r>
              <a:rPr lang="en-US" dirty="0" smtClean="0"/>
              <a:t>,...):</a:t>
            </a:r>
            <a:endParaRPr lang="en-US" dirty="0"/>
          </a:p>
          <a:p>
            <a:pPr marL="457200" lvl="1" indent="0">
              <a:buNone/>
            </a:pP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www.youtube.com/watch=2yklU69Xiuo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The GPGPU (</a:t>
            </a:r>
            <a:r>
              <a:rPr lang="en-US" dirty="0" err="1" smtClean="0"/>
              <a:t>nVidia</a:t>
            </a:r>
            <a:r>
              <a:rPr lang="en-US" dirty="0" smtClean="0"/>
              <a:t>) argument:</a:t>
            </a:r>
          </a:p>
          <a:p>
            <a:pPr marL="457200" lvl="1" indent="0">
              <a:buNone/>
            </a:pP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www.youtube.com/watch?v=658n_Ym8dkk</a:t>
            </a:r>
            <a:endParaRPr lang="en-US" dirty="0" smtClean="0"/>
          </a:p>
          <a:p>
            <a:pPr marL="514350" indent="-457200"/>
            <a:r>
              <a:rPr lang="en-US" dirty="0" smtClean="0"/>
              <a:t>Intel has many irons in the fire, along with Microsoft, Google, </a:t>
            </a:r>
            <a:r>
              <a:rPr lang="en-US" dirty="0" smtClean="0"/>
              <a:t>…</a:t>
            </a:r>
          </a:p>
          <a:p>
            <a:pPr marL="457200" lvl="1" indent="0">
              <a:buNone/>
            </a:pPr>
            <a:r>
              <a:rPr lang="en-US" dirty="0">
                <a:hlinkClick r:id="rId5"/>
              </a:rPr>
              <a:t>https://www.nextplatform.com/2018/05/24/a-peek-inside-that-intel-xeon-fpga-hybrid-chip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22485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References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1" dirty="0"/>
              <a:t>Three Ages of FPGAs: A Retrospective</a:t>
            </a:r>
            <a:r>
              <a:rPr lang="en-US" dirty="0"/>
              <a:t>…, Steve </a:t>
            </a:r>
            <a:r>
              <a:rPr lang="en-US" dirty="0" err="1"/>
              <a:t>Trimberger</a:t>
            </a:r>
            <a:r>
              <a:rPr lang="en-US" dirty="0"/>
              <a:t>, Proc. IEEEE v103#3p318, 2015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u="sng" dirty="0">
                <a:hlinkClick r:id="rId2"/>
              </a:rPr>
              <a:t>www.cpe.virginia.edu/grads/pdfs/January%202016/VLSI.pdf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sz="2400" u="sng" dirty="0">
                <a:hlinkClick r:id="rId3"/>
              </a:rPr>
              <a:t>forums.xilinx.com/t5/</a:t>
            </a:r>
            <a:r>
              <a:rPr lang="en-US" sz="2400" u="sng" dirty="0" err="1">
                <a:hlinkClick r:id="rId3"/>
              </a:rPr>
              <a:t>Xcell</a:t>
            </a:r>
            <a:r>
              <a:rPr lang="en-US" sz="2400" u="sng" dirty="0">
                <a:hlinkClick r:id="rId3"/>
              </a:rPr>
              <a:t>-Daily-Blog/Video-The-Three-Ages-of-the-FPGA-and-the-Age-of-the-Design/</a:t>
            </a:r>
            <a:r>
              <a:rPr lang="en-US" sz="2400" u="sng" dirty="0" err="1">
                <a:hlinkClick r:id="rId3"/>
              </a:rPr>
              <a:t>ba</a:t>
            </a:r>
            <a:r>
              <a:rPr lang="en-US" sz="2400" u="sng" dirty="0">
                <a:hlinkClick r:id="rId3"/>
              </a:rPr>
              <a:t>-p/644396</a:t>
            </a:r>
            <a:endParaRPr lang="en-US" sz="2400" dirty="0"/>
          </a:p>
          <a:p>
            <a:r>
              <a:rPr lang="en-US" i="1" dirty="0"/>
              <a:t>Xilinx Part Family History</a:t>
            </a:r>
            <a:r>
              <a:rPr lang="en-US" dirty="0"/>
              <a:t>, John </a:t>
            </a:r>
            <a:r>
              <a:rPr lang="en-US" dirty="0" err="1" smtClean="0"/>
              <a:t>Lazzaro</a:t>
            </a:r>
            <a:r>
              <a:rPr lang="en-US" dirty="0" smtClean="0"/>
              <a:t>,</a:t>
            </a:r>
          </a:p>
          <a:p>
            <a:pPr marL="457200" lvl="1" indent="0">
              <a:buNone/>
            </a:pPr>
            <a:r>
              <a:rPr lang="en-US" u="sng" dirty="0" smtClean="0">
                <a:hlinkClick r:id="rId4"/>
              </a:rPr>
              <a:t>www-inst.eecs.berkeley.edu</a:t>
            </a:r>
            <a:r>
              <a:rPr lang="en-US" u="sng" dirty="0">
                <a:hlinkClick r:id="rId4"/>
              </a:rPr>
              <a:t>/~cs294-59/fa10/resources/Xilinx-history/Xilinx-history.html</a:t>
            </a:r>
            <a:endParaRPr lang="en-US" dirty="0"/>
          </a:p>
          <a:p>
            <a:r>
              <a:rPr lang="en-US" i="1" dirty="0"/>
              <a:t>Altera History</a:t>
            </a:r>
            <a:r>
              <a:rPr lang="en-US" dirty="0"/>
              <a:t>, </a:t>
            </a:r>
            <a:r>
              <a:rPr lang="en-US" dirty="0" smtClean="0"/>
              <a:t>corporate,</a:t>
            </a:r>
            <a:endParaRPr lang="en-US" dirty="0"/>
          </a:p>
          <a:p>
            <a:pPr marL="457200" lvl="1" indent="0">
              <a:buNone/>
            </a:pPr>
            <a:r>
              <a:rPr lang="en-US" u="sng" dirty="0" smtClean="0">
                <a:hlinkClick r:id="rId5"/>
              </a:rPr>
              <a:t>www.altera.com/about/company/history.html</a:t>
            </a:r>
            <a:endParaRPr lang="en-US" dirty="0"/>
          </a:p>
          <a:p>
            <a:r>
              <a:rPr lang="en-US" dirty="0"/>
              <a:t>HLS (High Level </a:t>
            </a:r>
            <a:r>
              <a:rPr lang="en-US" dirty="0" smtClean="0"/>
              <a:t>Synthesis)</a:t>
            </a:r>
          </a:p>
          <a:p>
            <a:pPr marL="457200" lvl="1" indent="0">
              <a:buNone/>
            </a:pPr>
            <a:r>
              <a:rPr lang="en-US" u="sng" dirty="0" smtClean="0">
                <a:hlinkClick r:id="rId6"/>
              </a:rPr>
              <a:t>en.wikipedia.org/wiki/High-</a:t>
            </a:r>
            <a:r>
              <a:rPr lang="en-US" u="sng" dirty="0" err="1" smtClean="0">
                <a:hlinkClick r:id="rId6"/>
              </a:rPr>
              <a:t>level_synthesis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752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7159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Low End Applications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3152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Glue </a:t>
            </a:r>
            <a:r>
              <a:rPr lang="en-US" dirty="0" smtClean="0"/>
              <a:t>logic					</a:t>
            </a:r>
            <a:r>
              <a:rPr lang="en-US" sz="3000" dirty="0" smtClean="0"/>
              <a:t>	Connection </a:t>
            </a:r>
            <a:r>
              <a:rPr lang="en-US" sz="3000" dirty="0"/>
              <a:t>of disparate devices to </a:t>
            </a:r>
            <a:r>
              <a:rPr lang="en-US" sz="3000" dirty="0" smtClean="0"/>
              <a:t>a </a:t>
            </a:r>
            <a:r>
              <a:rPr lang="en-US" sz="3000" dirty="0" err="1" smtClean="0"/>
              <a:t>uP</a:t>
            </a:r>
            <a:endParaRPr lang="en-US" sz="3000" dirty="0"/>
          </a:p>
          <a:p>
            <a:pPr marL="0" indent="0">
              <a:buNone/>
            </a:pPr>
            <a:r>
              <a:rPr lang="en-US" dirty="0" smtClean="0"/>
              <a:t>	Last </a:t>
            </a:r>
            <a:r>
              <a:rPr lang="en-US" dirty="0"/>
              <a:t>minute patches</a:t>
            </a:r>
          </a:p>
          <a:p>
            <a:endParaRPr lang="en-US" dirty="0" smtClean="0"/>
          </a:p>
          <a:p>
            <a:r>
              <a:rPr lang="en-US" dirty="0" smtClean="0"/>
              <a:t>Logic </a:t>
            </a:r>
            <a:r>
              <a:rPr lang="en-US" dirty="0"/>
              <a:t>funnel						</a:t>
            </a:r>
            <a:r>
              <a:rPr lang="en-US" dirty="0" smtClean="0"/>
              <a:t>Legacy </a:t>
            </a:r>
            <a:r>
              <a:rPr lang="en-US" dirty="0"/>
              <a:t>design </a:t>
            </a:r>
            <a:r>
              <a:rPr lang="en-US" dirty="0" smtClean="0"/>
              <a:t>re-hosting</a:t>
            </a:r>
          </a:p>
          <a:p>
            <a:pPr marL="0" indent="0">
              <a:buNone/>
            </a:pPr>
            <a:r>
              <a:rPr lang="en-US" dirty="0" smtClean="0"/>
              <a:t>           IP: pre-packaged modules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Soft core processors &amp; peripherals </a:t>
            </a:r>
            <a:r>
              <a:rPr lang="en-US" dirty="0" smtClean="0"/>
              <a:t>	(</a:t>
            </a:r>
            <a:r>
              <a:rPr lang="en-US" dirty="0" smtClean="0">
                <a:hlinkClick r:id="rId2"/>
              </a:rPr>
              <a:t>www.opencores.org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791200" y="1219200"/>
            <a:ext cx="291836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1.5-3mm </a:t>
            </a:r>
            <a:r>
              <a:rPr lang="en-US" sz="2400" i="1" dirty="0" err="1"/>
              <a:t>pkg</a:t>
            </a:r>
            <a:r>
              <a:rPr lang="en-US" sz="2400" i="1" dirty="0"/>
              <a:t>, 2K </a:t>
            </a:r>
            <a:r>
              <a:rPr lang="en-US" sz="2400" i="1" dirty="0" smtClean="0"/>
              <a:t>LUTs</a:t>
            </a:r>
            <a:endParaRPr lang="en-US" sz="2400" i="1" dirty="0"/>
          </a:p>
          <a:p>
            <a:r>
              <a:rPr lang="en-US" sz="2400" i="1" dirty="0" smtClean="0"/>
              <a:t>.1Mb </a:t>
            </a:r>
            <a:r>
              <a:rPr lang="en-US" sz="2400" i="1" dirty="0"/>
              <a:t>block RAM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44523" y="3352800"/>
            <a:ext cx="249709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20K </a:t>
            </a:r>
            <a:r>
              <a:rPr lang="en-US" sz="2400" i="1" dirty="0" smtClean="0"/>
              <a:t>LUTs</a:t>
            </a:r>
            <a:r>
              <a:rPr lang="en-US" sz="2400" i="1" dirty="0"/>
              <a:t>, 40 </a:t>
            </a:r>
            <a:r>
              <a:rPr lang="en-US" sz="2400" i="1" dirty="0" smtClean="0"/>
              <a:t>DSPs,</a:t>
            </a:r>
          </a:p>
          <a:p>
            <a:r>
              <a:rPr lang="en-US" sz="2400" i="1" dirty="0" smtClean="0"/>
              <a:t> </a:t>
            </a:r>
            <a:r>
              <a:rPr lang="en-US" sz="2400" i="1" dirty="0"/>
              <a:t>1Mb block RAM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1916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High End Applications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828800"/>
            <a:ext cx="8044257" cy="4525963"/>
          </a:xfrm>
        </p:spPr>
      </p:pic>
      <p:sp>
        <p:nvSpPr>
          <p:cNvPr id="5" name="TextBox 4"/>
          <p:cNvSpPr txBox="1"/>
          <p:nvPr/>
        </p:nvSpPr>
        <p:spPr>
          <a:xfrm>
            <a:off x="5562600" y="1219199"/>
            <a:ext cx="34569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Typical FPGA &amp; </a:t>
            </a:r>
            <a:r>
              <a:rPr lang="en-US" sz="2400" i="1" dirty="0" err="1" smtClean="0"/>
              <a:t>uP</a:t>
            </a:r>
            <a:r>
              <a:rPr lang="en-US" sz="2400" i="1" dirty="0" smtClean="0"/>
              <a:t> module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7457021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High End Applications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02" y="1447800"/>
            <a:ext cx="5131680" cy="5181600"/>
          </a:xfrm>
        </p:spPr>
      </p:pic>
      <p:sp>
        <p:nvSpPr>
          <p:cNvPr id="5" name="TextBox 4"/>
          <p:cNvSpPr txBox="1"/>
          <p:nvPr/>
        </p:nvSpPr>
        <p:spPr>
          <a:xfrm>
            <a:off x="6096000" y="1752600"/>
            <a:ext cx="235231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ALDEC HES-7</a:t>
            </a:r>
          </a:p>
          <a:p>
            <a:r>
              <a:rPr lang="en-US" sz="2400" dirty="0" smtClean="0"/>
              <a:t>Board using</a:t>
            </a:r>
          </a:p>
          <a:p>
            <a:r>
              <a:rPr lang="en-US" sz="2400" dirty="0" smtClean="0"/>
              <a:t>(6) Virtex-7 2000</a:t>
            </a:r>
          </a:p>
          <a:p>
            <a:r>
              <a:rPr lang="en-US" sz="2400" dirty="0"/>
              <a:t>w</a:t>
            </a:r>
            <a:r>
              <a:rPr lang="en-US" sz="2400" dirty="0" smtClean="0"/>
              <a:t>ith 1.1M LUTs</a:t>
            </a:r>
          </a:p>
          <a:p>
            <a:r>
              <a:rPr lang="en-US" sz="2400" dirty="0"/>
              <a:t>e</a:t>
            </a:r>
            <a:r>
              <a:rPr lang="en-US" sz="2400" dirty="0" smtClean="0"/>
              <a:t>ach</a:t>
            </a:r>
          </a:p>
          <a:p>
            <a:r>
              <a:rPr lang="en-US" sz="2400" dirty="0" smtClean="0"/>
              <a:t>Used to simulate </a:t>
            </a:r>
          </a:p>
          <a:p>
            <a:r>
              <a:rPr lang="en-US" sz="2400" dirty="0" smtClean="0"/>
              <a:t>600M ASIC gates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075472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5240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err="1" smtClean="0"/>
              <a:t>Actel</a:t>
            </a:r>
            <a:r>
              <a:rPr lang="en-US" sz="4000" dirty="0" smtClean="0"/>
              <a:t> SmartFusion2 </a:t>
            </a:r>
            <a:r>
              <a:rPr lang="en-US" sz="4000" dirty="0" err="1" smtClean="0"/>
              <a:t>KickStart</a:t>
            </a:r>
            <a:r>
              <a:rPr lang="en-US" sz="4000" dirty="0" smtClean="0"/>
              <a:t> Kit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95400"/>
            <a:ext cx="5486400" cy="5123936"/>
          </a:xfrm>
        </p:spPr>
      </p:pic>
      <p:sp>
        <p:nvSpPr>
          <p:cNvPr id="5" name="TextBox 4"/>
          <p:cNvSpPr txBox="1"/>
          <p:nvPr/>
        </p:nvSpPr>
        <p:spPr>
          <a:xfrm>
            <a:off x="6324600" y="1752600"/>
            <a:ext cx="2343655" cy="25237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Avnet </a:t>
            </a:r>
            <a:endParaRPr lang="en-US" sz="2800" dirty="0" smtClean="0"/>
          </a:p>
          <a:p>
            <a:r>
              <a:rPr lang="en-US" sz="2800" dirty="0" smtClean="0"/>
              <a:t>AES-SF2-KSB-G</a:t>
            </a:r>
          </a:p>
          <a:p>
            <a:r>
              <a:rPr lang="en-US" sz="2800" dirty="0" smtClean="0"/>
              <a:t>$59.95</a:t>
            </a:r>
          </a:p>
          <a:p>
            <a:r>
              <a:rPr lang="en-US" sz="2800" dirty="0" smtClean="0"/>
              <a:t>Has ARM</a:t>
            </a:r>
          </a:p>
          <a:p>
            <a:r>
              <a:rPr lang="en-US" sz="2800" dirty="0" smtClean="0"/>
              <a:t> Cortex M3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8475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5602"/>
            <a:ext cx="8229600" cy="1066800"/>
          </a:xfrm>
        </p:spPr>
        <p:txBody>
          <a:bodyPr>
            <a:normAutofit/>
          </a:bodyPr>
          <a:lstStyle/>
          <a:p>
            <a:r>
              <a:rPr lang="en-US" sz="4000" dirty="0"/>
              <a:t>Xilinx </a:t>
            </a:r>
            <a:r>
              <a:rPr lang="en-US" sz="4000" dirty="0" err="1" smtClean="0"/>
              <a:t>Zynq</a:t>
            </a:r>
            <a:r>
              <a:rPr lang="en-US" sz="4000" dirty="0" smtClean="0"/>
              <a:t> SOC kit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981200"/>
            <a:ext cx="7846445" cy="4525963"/>
          </a:xfrm>
        </p:spPr>
      </p:pic>
      <p:sp>
        <p:nvSpPr>
          <p:cNvPr id="5" name="TextBox 4"/>
          <p:cNvSpPr txBox="1"/>
          <p:nvPr/>
        </p:nvSpPr>
        <p:spPr>
          <a:xfrm>
            <a:off x="990600" y="1149429"/>
            <a:ext cx="71962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	Snickerdoodle with </a:t>
            </a:r>
            <a:r>
              <a:rPr lang="en-US" sz="2800" dirty="0" err="1" smtClean="0"/>
              <a:t>WiFi</a:t>
            </a:r>
            <a:r>
              <a:rPr lang="en-US" sz="2800" dirty="0" smtClean="0"/>
              <a:t> &amp; Bluetooth 	$72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77263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Altera Cyclone V SOC kit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219200"/>
            <a:ext cx="6461522" cy="5105400"/>
          </a:xfrm>
        </p:spPr>
      </p:pic>
      <p:sp>
        <p:nvSpPr>
          <p:cNvPr id="5" name="TextBox 4"/>
          <p:cNvSpPr txBox="1"/>
          <p:nvPr/>
        </p:nvSpPr>
        <p:spPr>
          <a:xfrm>
            <a:off x="7391400" y="1371600"/>
            <a:ext cx="13901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Terasic</a:t>
            </a:r>
            <a:endParaRPr lang="en-US" sz="2400" dirty="0" smtClean="0"/>
          </a:p>
          <a:p>
            <a:r>
              <a:rPr lang="en-US" sz="2400" dirty="0" smtClean="0"/>
              <a:t>DE-0 </a:t>
            </a:r>
          </a:p>
          <a:p>
            <a:r>
              <a:rPr lang="en-US" sz="2400" dirty="0" smtClean="0"/>
              <a:t>Nano </a:t>
            </a:r>
            <a:r>
              <a:rPr lang="en-US" sz="2400" dirty="0" err="1" smtClean="0"/>
              <a:t>SoC</a:t>
            </a:r>
            <a:endParaRPr lang="en-US" sz="2400" dirty="0" smtClean="0"/>
          </a:p>
          <a:p>
            <a:r>
              <a:rPr lang="en-US" sz="2400" dirty="0" smtClean="0"/>
              <a:t>$99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671853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Cypress PSoC5 kit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14" y="2667000"/>
            <a:ext cx="8229600" cy="2402005"/>
          </a:xfrm>
        </p:spPr>
      </p:pic>
      <p:sp>
        <p:nvSpPr>
          <p:cNvPr id="5" name="TextBox 4"/>
          <p:cNvSpPr txBox="1"/>
          <p:nvPr/>
        </p:nvSpPr>
        <p:spPr>
          <a:xfrm>
            <a:off x="381000" y="1781175"/>
            <a:ext cx="7979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CY8CKIT-059 for $10 with: ARM Cortex M3, Analog &amp; Digital IO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78569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IP (Intellectual Property)</a:t>
            </a:r>
            <a:br>
              <a:rPr lang="en-US" dirty="0" smtClean="0"/>
            </a:br>
            <a:r>
              <a:rPr lang="en-US" sz="3100" dirty="0" smtClean="0"/>
              <a:t>Pre-packaged modules, macros &amp; generators</a:t>
            </a:r>
            <a:endParaRPr lang="en-US" sz="31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828800"/>
            <a:ext cx="8229600" cy="365760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TTL logic equivalents (with schematic entry)</a:t>
            </a:r>
          </a:p>
          <a:p>
            <a:r>
              <a:rPr lang="en-US" sz="2800" dirty="0" smtClean="0"/>
              <a:t>Simple </a:t>
            </a:r>
            <a:r>
              <a:rPr lang="en-US" sz="2800" dirty="0"/>
              <a:t>macros (also with schematic entry)</a:t>
            </a:r>
          </a:p>
          <a:p>
            <a:r>
              <a:rPr lang="en-US" sz="2800" dirty="0" smtClean="0"/>
              <a:t>Vendor </a:t>
            </a:r>
            <a:r>
              <a:rPr lang="en-US" sz="2800" dirty="0"/>
              <a:t>free IP: </a:t>
            </a:r>
            <a:r>
              <a:rPr lang="en-US" sz="2800" dirty="0" smtClean="0"/>
              <a:t>soft-core processors, CORDIC</a:t>
            </a:r>
            <a:r>
              <a:rPr lang="en-US" sz="2800" dirty="0"/>
              <a:t>, FFT, Floating-point, PCI-express, memory controllers …</a:t>
            </a:r>
          </a:p>
          <a:p>
            <a:r>
              <a:rPr lang="en-US" sz="2800" dirty="0" smtClean="0"/>
              <a:t>Open </a:t>
            </a:r>
            <a:r>
              <a:rPr lang="en-US" sz="2800" dirty="0"/>
              <a:t>source IP: www.opencores.org</a:t>
            </a:r>
          </a:p>
          <a:p>
            <a:r>
              <a:rPr lang="en-US" sz="2800" dirty="0" smtClean="0"/>
              <a:t>Vendor </a:t>
            </a:r>
            <a:r>
              <a:rPr lang="en-US" sz="2800" dirty="0"/>
              <a:t>and 3</a:t>
            </a:r>
            <a:r>
              <a:rPr lang="en-US" sz="2800" baseline="30000" dirty="0"/>
              <a:t>rd</a:t>
            </a:r>
            <a:r>
              <a:rPr lang="en-US" sz="2800" dirty="0"/>
              <a:t> party non-free IP (various interfaces, soft core processors, image processing</a:t>
            </a:r>
            <a:r>
              <a:rPr lang="en-US" sz="2800" dirty="0" smtClean="0"/>
              <a:t>…)</a:t>
            </a:r>
          </a:p>
          <a:p>
            <a:r>
              <a:rPr lang="en-US" sz="2800" dirty="0" smtClean="0"/>
              <a:t>Uses: save time &amp; money</a:t>
            </a:r>
          </a:p>
        </p:txBody>
      </p:sp>
    </p:spTree>
    <p:extLst>
      <p:ext uri="{BB962C8B-B14F-4D97-AF65-F5344CB8AC3E}">
        <p14:creationId xmlns:p14="http://schemas.microsoft.com/office/powerpoint/2010/main" val="1232015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715000" cy="10207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Xilinx CORDIC GUI</a:t>
            </a:r>
            <a:endParaRPr lang="en-US" sz="4000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981200"/>
            <a:ext cx="6559268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096000" y="228600"/>
            <a:ext cx="29546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Ray </a:t>
            </a:r>
            <a:r>
              <a:rPr lang="en-US" sz="2400" i="1" dirty="0" err="1"/>
              <a:t>Andraka</a:t>
            </a:r>
            <a:r>
              <a:rPr lang="en-US" sz="2400" i="1" dirty="0"/>
              <a:t> 1998:	</a:t>
            </a:r>
            <a:br>
              <a:rPr lang="en-US" sz="2400" i="1" dirty="0"/>
            </a:br>
            <a:r>
              <a:rPr lang="en-US" sz="2400" i="1" dirty="0"/>
              <a:t>A survey of </a:t>
            </a:r>
            <a:r>
              <a:rPr lang="en-US" sz="2400" i="1" dirty="0" smtClean="0"/>
              <a:t>CORDIC</a:t>
            </a:r>
          </a:p>
          <a:p>
            <a:r>
              <a:rPr lang="en-US" sz="2400" i="1" dirty="0" smtClean="0"/>
              <a:t> </a:t>
            </a:r>
            <a:r>
              <a:rPr lang="en-US" sz="2400" i="1" dirty="0"/>
              <a:t>algorithms for </a:t>
            </a:r>
            <a:r>
              <a:rPr lang="en-US" sz="2400" i="1" dirty="0" smtClean="0"/>
              <a:t>FPGA</a:t>
            </a:r>
          </a:p>
          <a:p>
            <a:r>
              <a:rPr lang="en-US" sz="2400" i="1" dirty="0" smtClean="0"/>
              <a:t> </a:t>
            </a:r>
            <a:r>
              <a:rPr lang="en-US" sz="2400" i="1" dirty="0"/>
              <a:t>based computers</a:t>
            </a:r>
          </a:p>
        </p:txBody>
      </p:sp>
    </p:spTree>
    <p:extLst>
      <p:ext uri="{BB962C8B-B14F-4D97-AF65-F5344CB8AC3E}">
        <p14:creationId xmlns:p14="http://schemas.microsoft.com/office/powerpoint/2010/main" val="21424885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Intro: Experience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r>
              <a:rPr lang="en-US" dirty="0" smtClean="0"/>
              <a:t>PowerPC emulation of Pentium</a:t>
            </a:r>
          </a:p>
          <a:p>
            <a:pPr lvl="1"/>
            <a:r>
              <a:rPr lang="en-US" dirty="0" smtClean="0"/>
              <a:t>Decided to learn VHDL			1995</a:t>
            </a:r>
          </a:p>
          <a:p>
            <a:r>
              <a:rPr lang="en-US" dirty="0" smtClean="0"/>
              <a:t>AMD/</a:t>
            </a:r>
            <a:r>
              <a:rPr lang="en-US" dirty="0" err="1" smtClean="0"/>
              <a:t>Vantis</a:t>
            </a:r>
            <a:r>
              <a:rPr lang="en-US" dirty="0" smtClean="0"/>
              <a:t>/Lattice Semi</a:t>
            </a:r>
          </a:p>
          <a:p>
            <a:pPr lvl="1"/>
            <a:r>
              <a:rPr lang="en-US" dirty="0" smtClean="0"/>
              <a:t>Competitive benchmarking		1998-2002</a:t>
            </a:r>
          </a:p>
          <a:p>
            <a:r>
              <a:rPr lang="en-US" dirty="0" err="1" smtClean="0"/>
              <a:t>OnBoard</a:t>
            </a:r>
            <a:r>
              <a:rPr lang="en-US" dirty="0" smtClean="0"/>
              <a:t> Software/BAE Systems   	</a:t>
            </a:r>
            <a:r>
              <a:rPr lang="en-US" sz="2800" dirty="0" smtClean="0"/>
              <a:t>2004-2012</a:t>
            </a:r>
          </a:p>
          <a:p>
            <a:pPr lvl="1"/>
            <a:r>
              <a:rPr lang="en-US" dirty="0" smtClean="0"/>
              <a:t>FLR-9, IP over 1553, Weather RADAR</a:t>
            </a:r>
          </a:p>
          <a:p>
            <a:r>
              <a:rPr lang="en-US" dirty="0" smtClean="0"/>
              <a:t>ROIS24_24uP</a:t>
            </a:r>
          </a:p>
          <a:p>
            <a:pPr lvl="1"/>
            <a:r>
              <a:rPr lang="en-US" dirty="0" smtClean="0"/>
              <a:t>24-bit soft core processor			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60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FPGA Code &amp; Test Process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9530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Schematic capture (doesn’t scale)</a:t>
            </a:r>
          </a:p>
          <a:p>
            <a:r>
              <a:rPr lang="en-US" dirty="0"/>
              <a:t>Or write RTL (Register Transfer Logic) which evolved into Verilog and VHDL (1980s)</a:t>
            </a:r>
          </a:p>
          <a:p>
            <a:r>
              <a:rPr lang="en-US" dirty="0" smtClean="0"/>
              <a:t>Simulate</a:t>
            </a:r>
            <a:endParaRPr lang="en-US" dirty="0"/>
          </a:p>
          <a:p>
            <a:pPr lvl="1"/>
            <a:r>
              <a:rPr lang="en-US" dirty="0"/>
              <a:t>Faster than compile/map-pack-P&amp;R-bit-stream/download</a:t>
            </a:r>
          </a:p>
          <a:p>
            <a:pPr lvl="1"/>
            <a:r>
              <a:rPr lang="en-US" dirty="0"/>
              <a:t>Use test-bench</a:t>
            </a:r>
          </a:p>
          <a:p>
            <a:pPr lvl="1"/>
            <a:r>
              <a:rPr lang="en-US" dirty="0"/>
              <a:t>Not perfect</a:t>
            </a:r>
          </a:p>
          <a:p>
            <a:r>
              <a:rPr lang="en-US" dirty="0" smtClean="0"/>
              <a:t>Compile: </a:t>
            </a:r>
            <a:r>
              <a:rPr lang="en-US" dirty="0"/>
              <a:t>synthesize VHDL/Verilog to gates or FPGA primitives</a:t>
            </a:r>
          </a:p>
          <a:p>
            <a:r>
              <a:rPr lang="en-US" dirty="0" smtClean="0"/>
              <a:t>Map, Pack, </a:t>
            </a:r>
            <a:r>
              <a:rPr lang="en-US" dirty="0"/>
              <a:t>timing driven Place &amp; Route</a:t>
            </a:r>
          </a:p>
          <a:p>
            <a:r>
              <a:rPr lang="en-US" dirty="0" smtClean="0"/>
              <a:t>Bit-stream </a:t>
            </a:r>
            <a:r>
              <a:rPr lang="en-US" dirty="0"/>
              <a:t>generation</a:t>
            </a:r>
          </a:p>
          <a:p>
            <a:r>
              <a:rPr lang="en-US" dirty="0" smtClean="0"/>
              <a:t>Download </a:t>
            </a:r>
            <a:r>
              <a:rPr lang="en-US" dirty="0"/>
              <a:t>&amp; test</a:t>
            </a:r>
          </a:p>
        </p:txBody>
      </p:sp>
    </p:spTree>
    <p:extLst>
      <p:ext uri="{BB962C8B-B14F-4D97-AF65-F5344CB8AC3E}">
        <p14:creationId xmlns:p14="http://schemas.microsoft.com/office/powerpoint/2010/main" val="3867668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Mid-scale </a:t>
            </a:r>
            <a:r>
              <a:rPr lang="en-US" sz="4000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050197"/>
            <a:ext cx="8229600" cy="411480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Communications: Internet routers, Telephone switches, Protocol conversion</a:t>
            </a:r>
          </a:p>
          <a:p>
            <a:r>
              <a:rPr lang="en-US" sz="2800" dirty="0" smtClean="0"/>
              <a:t>Signal </a:t>
            </a:r>
            <a:r>
              <a:rPr lang="en-US" sz="2800" dirty="0"/>
              <a:t>Processing: </a:t>
            </a:r>
            <a:r>
              <a:rPr lang="en-US" sz="2800" dirty="0" smtClean="0"/>
              <a:t>Software defined radio, Camera</a:t>
            </a:r>
            <a:r>
              <a:rPr lang="en-US" sz="2800" dirty="0"/>
              <a:t>, Audio, Video, Radar …</a:t>
            </a:r>
          </a:p>
          <a:p>
            <a:r>
              <a:rPr lang="en-US" sz="2800" dirty="0" smtClean="0"/>
              <a:t>Test &amp; Measurement: </a:t>
            </a:r>
            <a:r>
              <a:rPr lang="en-US" sz="2800" dirty="0"/>
              <a:t>high speed A2D &amp; D2A, </a:t>
            </a:r>
          </a:p>
          <a:p>
            <a:r>
              <a:rPr lang="en-US" sz="2800" dirty="0" smtClean="0"/>
              <a:t>Big </a:t>
            </a:r>
            <a:r>
              <a:rPr lang="en-US" sz="2800" dirty="0"/>
              <a:t>science: Super-collider, SETI, etc.</a:t>
            </a:r>
          </a:p>
          <a:p>
            <a:r>
              <a:rPr lang="en-US" sz="2800" dirty="0" smtClean="0"/>
              <a:t>Aerospace</a:t>
            </a:r>
            <a:r>
              <a:rPr lang="en-US" sz="2800" dirty="0"/>
              <a:t>: radiation hardened, military temperature range</a:t>
            </a:r>
          </a:p>
          <a:p>
            <a:r>
              <a:rPr lang="en-US" sz="2800" dirty="0" smtClean="0"/>
              <a:t>SOC </a:t>
            </a:r>
            <a:r>
              <a:rPr lang="en-US" sz="2800" dirty="0"/>
              <a:t>(System On a Chip): driverless vehicles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67400" y="1066800"/>
            <a:ext cx="2657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200K LUTs, 1K </a:t>
            </a:r>
            <a:r>
              <a:rPr lang="en-US" sz="2400" i="1" dirty="0" smtClean="0"/>
              <a:t>DSPs,</a:t>
            </a:r>
          </a:p>
          <a:p>
            <a:r>
              <a:rPr lang="en-US" sz="2400" i="1" dirty="0" smtClean="0"/>
              <a:t> </a:t>
            </a:r>
            <a:r>
              <a:rPr lang="en-US" sz="2400" i="1" dirty="0"/>
              <a:t>15Mb block RAM</a:t>
            </a:r>
          </a:p>
        </p:txBody>
      </p:sp>
    </p:spTree>
    <p:extLst>
      <p:ext uri="{BB962C8B-B14F-4D97-AF65-F5344CB8AC3E}">
        <p14:creationId xmlns:p14="http://schemas.microsoft.com/office/powerpoint/2010/main" val="1373119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4800"/>
            <a:ext cx="6477000" cy="9445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High End Applications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4114800"/>
          </a:xfrm>
        </p:spPr>
        <p:txBody>
          <a:bodyPr/>
          <a:lstStyle/>
          <a:p>
            <a:r>
              <a:rPr lang="en-US" dirty="0"/>
              <a:t>ASIC (Applications Specific Integrated Circuit) emulation</a:t>
            </a:r>
          </a:p>
          <a:p>
            <a:r>
              <a:rPr lang="en-US" dirty="0" smtClean="0"/>
              <a:t>High </a:t>
            </a:r>
            <a:r>
              <a:rPr lang="en-US" dirty="0"/>
              <a:t>end weapons, who knows what else?</a:t>
            </a:r>
          </a:p>
          <a:p>
            <a:r>
              <a:rPr lang="en-US" dirty="0" smtClean="0"/>
              <a:t>Super-computing </a:t>
            </a:r>
            <a:r>
              <a:rPr lang="en-US" dirty="0"/>
              <a:t>coprocessor</a:t>
            </a:r>
          </a:p>
          <a:p>
            <a:pPr marL="0" indent="0">
              <a:buNone/>
            </a:pPr>
            <a:r>
              <a:rPr lang="en-US" dirty="0"/>
              <a:t>	Intel bought Altera</a:t>
            </a:r>
          </a:p>
          <a:p>
            <a:r>
              <a:rPr lang="en-US" dirty="0" smtClean="0"/>
              <a:t>Wall </a:t>
            </a:r>
            <a:r>
              <a:rPr lang="en-US" dirty="0"/>
              <a:t>street (high frequency trading)</a:t>
            </a:r>
          </a:p>
          <a:p>
            <a:r>
              <a:rPr lang="en-US" dirty="0" smtClean="0"/>
              <a:t>AI/deep NN/data center acceleration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638800" y="1143000"/>
            <a:ext cx="26814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2.5M LUTs, 5K </a:t>
            </a:r>
            <a:r>
              <a:rPr lang="en-US" sz="2400" i="1" dirty="0" smtClean="0"/>
              <a:t>DSPs,</a:t>
            </a:r>
          </a:p>
          <a:p>
            <a:r>
              <a:rPr lang="en-US" sz="2400" i="1" dirty="0" smtClean="0"/>
              <a:t> </a:t>
            </a:r>
            <a:r>
              <a:rPr lang="en-US" sz="2400" i="1" dirty="0"/>
              <a:t>200Mb block RAM</a:t>
            </a:r>
          </a:p>
        </p:txBody>
      </p:sp>
    </p:spTree>
    <p:extLst>
      <p:ext uri="{BB962C8B-B14F-4D97-AF65-F5344CB8AC3E}">
        <p14:creationId xmlns:p14="http://schemas.microsoft.com/office/powerpoint/2010/main" val="656127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The Vendors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054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Xilinx: 			</a:t>
            </a:r>
            <a:r>
              <a:rPr lang="en-US" u="sng" dirty="0">
                <a:hlinkClick r:id="rId2"/>
              </a:rPr>
              <a:t>www.xilinx.com</a:t>
            </a:r>
            <a:endParaRPr lang="en-US" u="sng" dirty="0"/>
          </a:p>
          <a:p>
            <a:pPr lvl="1"/>
            <a:r>
              <a:rPr lang="en-US" dirty="0"/>
              <a:t>Originated FPGAs, tried anti-fuse, flash &amp; CPLD, now #1</a:t>
            </a:r>
          </a:p>
          <a:p>
            <a:r>
              <a:rPr lang="en-US" dirty="0" smtClean="0"/>
              <a:t>Altera </a:t>
            </a:r>
            <a:r>
              <a:rPr lang="en-US" dirty="0"/>
              <a:t>(now Intel):	</a:t>
            </a:r>
            <a:r>
              <a:rPr lang="en-US" u="sng" dirty="0">
                <a:hlinkClick r:id="rId3"/>
              </a:rPr>
              <a:t>www.altera.com</a:t>
            </a:r>
            <a:r>
              <a:rPr lang="en-US" dirty="0"/>
              <a:t>	</a:t>
            </a:r>
            <a:endParaRPr lang="en-US" dirty="0" smtClean="0"/>
          </a:p>
          <a:p>
            <a:pPr lvl="1"/>
            <a:r>
              <a:rPr lang="en-US" dirty="0" smtClean="0"/>
              <a:t>Originally </a:t>
            </a:r>
            <a:r>
              <a:rPr lang="en-US" dirty="0"/>
              <a:t>CPLDs, currently #2 in FPGAs.</a:t>
            </a:r>
          </a:p>
          <a:p>
            <a:r>
              <a:rPr lang="en-US" dirty="0" err="1" smtClean="0"/>
              <a:t>Microsemi</a:t>
            </a:r>
            <a:r>
              <a:rPr lang="en-US" dirty="0" smtClean="0"/>
              <a:t> (was </a:t>
            </a:r>
            <a:r>
              <a:rPr lang="en-US" dirty="0" err="1"/>
              <a:t>Actel</a:t>
            </a:r>
            <a:r>
              <a:rPr lang="en-US" dirty="0"/>
              <a:t>):	</a:t>
            </a:r>
            <a:r>
              <a:rPr lang="en-US" u="sng" dirty="0">
                <a:hlinkClick r:id="rId4"/>
              </a:rPr>
              <a:t>www.actel.com</a:t>
            </a:r>
            <a:endParaRPr lang="en-US" u="sng" dirty="0"/>
          </a:p>
          <a:p>
            <a:pPr lvl="1"/>
            <a:r>
              <a:rPr lang="en-US" dirty="0"/>
              <a:t>Originally anti-fuse, then flash, now SRAM &amp; flash based </a:t>
            </a:r>
          </a:p>
          <a:p>
            <a:r>
              <a:rPr lang="en-US" dirty="0"/>
              <a:t>Lattice Semiconductor:	</a:t>
            </a:r>
            <a:r>
              <a:rPr lang="en-US" u="sng" dirty="0">
                <a:hlinkClick r:id="rId5"/>
              </a:rPr>
              <a:t>www.latticesemi.com</a:t>
            </a:r>
            <a:endParaRPr lang="en-US" u="sng" dirty="0"/>
          </a:p>
          <a:p>
            <a:pPr lvl="1"/>
            <a:r>
              <a:rPr lang="en-US" dirty="0" smtClean="0"/>
              <a:t>Offer tiny FPGA chips, </a:t>
            </a:r>
            <a:r>
              <a:rPr lang="en-US" dirty="0"/>
              <a:t>diversifying away from FPGAs</a:t>
            </a:r>
          </a:p>
          <a:p>
            <a:r>
              <a:rPr lang="en-US" dirty="0" err="1" smtClean="0"/>
              <a:t>uP</a:t>
            </a:r>
            <a:r>
              <a:rPr lang="en-US" dirty="0" smtClean="0"/>
              <a:t> with some programmable logic</a:t>
            </a:r>
          </a:p>
          <a:p>
            <a:pPr lvl="1"/>
            <a:r>
              <a:rPr lang="en-US" dirty="0" smtClean="0"/>
              <a:t>Cypress </a:t>
            </a:r>
            <a:r>
              <a:rPr lang="en-US" dirty="0"/>
              <a:t>(under </a:t>
            </a:r>
            <a:r>
              <a:rPr lang="en-US" dirty="0" err="1"/>
              <a:t>PSoC</a:t>
            </a:r>
            <a:r>
              <a:rPr lang="en-US" dirty="0" smtClean="0"/>
              <a:t>): ARM </a:t>
            </a:r>
            <a:r>
              <a:rPr lang="en-US" dirty="0"/>
              <a:t>+ programmable </a:t>
            </a:r>
            <a:r>
              <a:rPr lang="en-US" dirty="0" smtClean="0"/>
              <a:t>IO</a:t>
            </a:r>
          </a:p>
          <a:p>
            <a:pPr lvl="1"/>
            <a:r>
              <a:rPr lang="en-US" dirty="0" smtClean="0"/>
              <a:t>Atmel/Microchip: ibid.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938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The FPGA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1427177"/>
            <a:ext cx="3810000" cy="3678223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i="1" u="sng" dirty="0" smtClean="0"/>
              <a:t>Generic FPGA diagram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i="1" dirty="0" smtClean="0"/>
              <a:t>Green: 		IOs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i="1" dirty="0" smtClean="0"/>
              <a:t>Squares: 	LUT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i="1" dirty="0" smtClean="0"/>
              <a:t>  groups/slices/blocks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i="1" dirty="0" smtClean="0"/>
              <a:t>Octagons: 	</a:t>
            </a:r>
            <a:r>
              <a:rPr lang="en-US" sz="2400" i="1" dirty="0"/>
              <a:t>W</a:t>
            </a:r>
            <a:r>
              <a:rPr lang="en-US" sz="2400" i="1" dirty="0" smtClean="0"/>
              <a:t>iring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i="1" dirty="0" smtClean="0"/>
              <a:t> interconnections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i="1" dirty="0" smtClean="0"/>
              <a:t>Lines: 		</a:t>
            </a:r>
            <a:r>
              <a:rPr lang="en-US" sz="2400" i="1" dirty="0"/>
              <a:t>W</a:t>
            </a:r>
            <a:r>
              <a:rPr lang="en-US" sz="2400" i="1" dirty="0" smtClean="0"/>
              <a:t>ire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i="1" dirty="0" smtClean="0"/>
              <a:t> segment bundles</a:t>
            </a:r>
            <a:endParaRPr lang="en-US" sz="24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371600"/>
            <a:ext cx="4038600" cy="43783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8600" y="5888593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From: </a:t>
            </a:r>
            <a:r>
              <a:rPr lang="en-US" dirty="0" err="1" smtClean="0"/>
              <a:t>Trimberger</a:t>
            </a:r>
            <a:r>
              <a:rPr lang="en-US" dirty="0" smtClean="0"/>
              <a:t>, 2015 Proc IEEE v103 #03 pg320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211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228600"/>
            <a:ext cx="5029200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FPGA timeline</a:t>
            </a:r>
            <a:endParaRPr lang="en-US" sz="4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195055"/>
            <a:ext cx="7467600" cy="5101340"/>
          </a:xfrm>
        </p:spPr>
      </p:pic>
      <p:sp>
        <p:nvSpPr>
          <p:cNvPr id="4" name="TextBox 3"/>
          <p:cNvSpPr txBox="1"/>
          <p:nvPr/>
        </p:nvSpPr>
        <p:spPr>
          <a:xfrm>
            <a:off x="609600" y="6248400"/>
            <a:ext cx="71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From: </a:t>
            </a:r>
            <a:r>
              <a:rPr lang="en-US" dirty="0" err="1"/>
              <a:t>Trimberger</a:t>
            </a:r>
            <a:r>
              <a:rPr lang="en-US" dirty="0"/>
              <a:t>, 2015 Proc IEEE v103 #03 </a:t>
            </a:r>
            <a:r>
              <a:rPr lang="en-US" dirty="0" smtClean="0"/>
              <a:t>pg318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19156" y="152400"/>
            <a:ext cx="19511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Not far off:</a:t>
            </a:r>
          </a:p>
          <a:p>
            <a:r>
              <a:rPr lang="en-US" i="1" dirty="0" smtClean="0"/>
              <a:t>1GHz performance</a:t>
            </a:r>
          </a:p>
          <a:p>
            <a:r>
              <a:rPr lang="en-US" i="1" dirty="0" smtClean="0"/>
              <a:t>7nm silicon</a:t>
            </a:r>
          </a:p>
          <a:p>
            <a:r>
              <a:rPr lang="en-US" i="1" dirty="0" smtClean="0"/>
              <a:t>On chip DRAM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72449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72390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Basic LUT (Look-Up Table)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09800"/>
            <a:ext cx="7010400" cy="3962400"/>
          </a:xfrm>
        </p:spPr>
        <p:txBody>
          <a:bodyPr>
            <a:normAutofit/>
          </a:bodyPr>
          <a:lstStyle/>
          <a:p>
            <a:r>
              <a:rPr lang="en-US" dirty="0"/>
              <a:t>1985	LUTs plus DFF 	</a:t>
            </a:r>
            <a:r>
              <a:rPr lang="en-US" dirty="0" smtClean="0"/>
              <a:t>Xilinx </a:t>
            </a:r>
            <a:r>
              <a:rPr lang="en-US" dirty="0"/>
              <a:t>XC2000</a:t>
            </a:r>
          </a:p>
          <a:p>
            <a:pPr lvl="1"/>
            <a:r>
              <a:rPr lang="en-US" dirty="0"/>
              <a:t>	Clocking facilities</a:t>
            </a:r>
          </a:p>
          <a:p>
            <a:pPr lvl="1"/>
            <a:r>
              <a:rPr lang="en-US" dirty="0"/>
              <a:t>	Configuration </a:t>
            </a:r>
            <a:r>
              <a:rPr lang="en-US" dirty="0" smtClean="0"/>
              <a:t>memory</a:t>
            </a:r>
            <a:endParaRPr lang="en-US" dirty="0"/>
          </a:p>
          <a:p>
            <a:pPr lvl="1"/>
            <a:r>
              <a:rPr lang="en-US" dirty="0"/>
              <a:t>	Routing wires</a:t>
            </a:r>
          </a:p>
          <a:p>
            <a:r>
              <a:rPr lang="en-US" dirty="0"/>
              <a:t>1991	Carry chain	</a:t>
            </a:r>
            <a:r>
              <a:rPr lang="en-US" dirty="0" smtClean="0"/>
              <a:t>Xilinx </a:t>
            </a:r>
            <a:r>
              <a:rPr lang="en-US" dirty="0"/>
              <a:t>XC4000</a:t>
            </a:r>
          </a:p>
          <a:p>
            <a:pPr lvl="1"/>
            <a:r>
              <a:rPr lang="en-US" dirty="0"/>
              <a:t>	LUT RAM (16x1)</a:t>
            </a:r>
          </a:p>
          <a:p>
            <a:pPr lvl="1"/>
            <a:r>
              <a:rPr lang="en-US" dirty="0"/>
              <a:t>	Shift Registers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10198" y="1219200"/>
            <a:ext cx="34296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Currently up </a:t>
            </a:r>
            <a:r>
              <a:rPr lang="en-US" sz="2400" i="1" dirty="0"/>
              <a:t>to 2.5M LUTs </a:t>
            </a:r>
            <a:endParaRPr lang="en-US" sz="2400" i="1" dirty="0" smtClean="0"/>
          </a:p>
          <a:p>
            <a:r>
              <a:rPr lang="en-US" sz="2400" i="1" dirty="0" smtClean="0"/>
              <a:t>at 100-1000 </a:t>
            </a:r>
            <a:r>
              <a:rPr lang="en-US" sz="2400" i="1" dirty="0"/>
              <a:t>LUTs/$</a:t>
            </a:r>
          </a:p>
        </p:txBody>
      </p:sp>
    </p:spTree>
    <p:extLst>
      <p:ext uri="{BB962C8B-B14F-4D97-AF65-F5344CB8AC3E}">
        <p14:creationId xmlns:p14="http://schemas.microsoft.com/office/powerpoint/2010/main" val="285714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1506</TotalTime>
  <Words>974</Words>
  <Application>Microsoft Office PowerPoint</Application>
  <PresentationFormat>On-screen Show (4:3)</PresentationFormat>
  <Paragraphs>325</Paragraphs>
  <Slides>39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Office Theme</vt:lpstr>
      <vt:lpstr>FPGA Timeline &amp; Applications FPGAs past, present &amp; future</vt:lpstr>
      <vt:lpstr>FPGA Application Areas</vt:lpstr>
      <vt:lpstr>Low End Applications</vt:lpstr>
      <vt:lpstr>Mid-scale Applications</vt:lpstr>
      <vt:lpstr>High End Applications</vt:lpstr>
      <vt:lpstr>The Vendors</vt:lpstr>
      <vt:lpstr>The FPGA</vt:lpstr>
      <vt:lpstr>FPGA timeline</vt:lpstr>
      <vt:lpstr>Basic LUT (Look-Up Table)</vt:lpstr>
      <vt:lpstr>LUT + DFF</vt:lpstr>
      <vt:lpstr>Uses:  </vt:lpstr>
      <vt:lpstr>Block RAM</vt:lpstr>
      <vt:lpstr>Block RAM</vt:lpstr>
      <vt:lpstr>PLL (Phase Locked Loop)</vt:lpstr>
      <vt:lpstr>“ASIC” IO</vt:lpstr>
      <vt:lpstr>“ASIC” IO</vt:lpstr>
      <vt:lpstr>Multiply/accumulator</vt:lpstr>
      <vt:lpstr>Simplified DSP slice</vt:lpstr>
      <vt:lpstr>SERDES (Serialize/De-serialize)</vt:lpstr>
      <vt:lpstr>ASIC micro-processor(s)</vt:lpstr>
      <vt:lpstr>SOC chip</vt:lpstr>
      <vt:lpstr>Zynq: ARM + FPGA chip</vt:lpstr>
      <vt:lpstr>Silicon interposer (3D silicon)</vt:lpstr>
      <vt:lpstr>HLS (High Level Synthesis)</vt:lpstr>
      <vt:lpstr>Floating-point</vt:lpstr>
      <vt:lpstr>2019 High End Processing</vt:lpstr>
      <vt:lpstr>2019 Xilinx ACAP: Adaptive Compute Acceleration Platform</vt:lpstr>
      <vt:lpstr>2019 Intel/Altera:</vt:lpstr>
      <vt:lpstr>References</vt:lpstr>
      <vt:lpstr>High End Applications</vt:lpstr>
      <vt:lpstr>High End Applications</vt:lpstr>
      <vt:lpstr>Actel SmartFusion2 KickStart Kit</vt:lpstr>
      <vt:lpstr>Xilinx Zynq SOC kit</vt:lpstr>
      <vt:lpstr>Altera Cyclone V SOC kit</vt:lpstr>
      <vt:lpstr>Cypress PSoC5 kit</vt:lpstr>
      <vt:lpstr>IP (Intellectual Property) Pre-packaged modules, macros &amp; generators</vt:lpstr>
      <vt:lpstr>Xilinx CORDIC GUI</vt:lpstr>
      <vt:lpstr>Intro: Experience</vt:lpstr>
      <vt:lpstr>FPGA Code &amp; Test Process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Grande Tour of FPGA Land</dc:title>
  <dc:creator>jimbrake</dc:creator>
  <cp:lastModifiedBy>James Brakefield</cp:lastModifiedBy>
  <cp:revision>126</cp:revision>
  <cp:lastPrinted>2016-06-16T01:14:34Z</cp:lastPrinted>
  <dcterms:created xsi:type="dcterms:W3CDTF">2015-03-15T00:52:45Z</dcterms:created>
  <dcterms:modified xsi:type="dcterms:W3CDTF">2018-05-26T00:32:32Z</dcterms:modified>
</cp:coreProperties>
</file>

<file path=docProps/thumbnail.jpeg>
</file>